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embeddedFontLst>
    <p:embeddedFont>
      <p:font typeface="Roboto Slab"/>
      <p:regular r:id="rId37"/>
      <p:bold r:id="rId38"/>
    </p:embeddedFont>
    <p:embeddedFont>
      <p:font typeface="Robo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0464AC-E7A9-44F8-BC1D-DF473C480909}">
  <a:tblStyle styleId="{550464AC-E7A9-44F8-BC1D-DF473C48090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B7843EF8-DCA9-4AE6-A09F-39E1FC3FAB9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obotoSlab-regular.fntdata"/><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font" Target="fonts/RobotoSlab-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abab43cb0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abab43cb0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MIWAE approximates true conditional distributions better than deterministic ML methods.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ae2ff589c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ae2ff589c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ae2ff589c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ae2ff589c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ae2ff589c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ae2ff589c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abab43cb0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abab43cb0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ae58e2dce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ae58e2dce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ae4727f22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ae4727f22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abab43cb0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abab43cb0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ae4727f22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ae4727f22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ae4727f22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ae4727f22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abab43cb0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abab43cb0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Skip rows BECAUSE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e4727f22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e4727f22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Elaborated on smoothing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ae4727f22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ae4727f22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abab43cb0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abab43cb0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Graphically it </a:t>
            </a:r>
            <a:r>
              <a:rPr lang="en"/>
              <a:t>looks</a:t>
            </a:r>
            <a:r>
              <a:rPr lang="en"/>
              <a:t> like …. But I also have statistical measures outlined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ae2ff589c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ae2ff589c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ab9f7ec9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ab9f7ec9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ae58e2dce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ae58e2dce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Newness of data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ae5da77188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ae5da77188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ae5da77188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3ae5da77188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abab43cb0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abab43cb0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abab43cb0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abab43cb0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abab43cb0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abab43cb0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3ae2ff589c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ae2ff589c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ae24e6c9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ae24e6c9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abab43cb0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abab43cb0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Health care example for all 3</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ae24e6c9e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ae24e6c9e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six methods represent increasing complexity—from deterministic statistical methods, to iterative machine-learning approaches, to deep generative models.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abab43cb0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abab43cb0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e2ff589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ae2ff589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Really</a:t>
            </a:r>
            <a:r>
              <a:rPr lang="en"/>
              <a:t> explain MICE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abab43cb0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abab43cb0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EGAIN introduces an entropy-based regularization term that encourages the generator to maintain diversity in its imputations. This mitigates mode collapse—one of the primary weaknesses of adversarial approaches—and results in more stable, accurate imputations, particularly under high missingness.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3.png"/><Relationship Id="rId7" Type="http://schemas.openxmlformats.org/officeDocument/2006/relationships/image" Target="../media/image10.png"/><Relationship Id="rId8"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154100" y="1114350"/>
            <a:ext cx="68358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200"/>
              <a:t>Missing Data in Healthcare: Challenges, Comparisons, and Machine Learning Solutions</a:t>
            </a:r>
            <a:endParaRPr sz="3200"/>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70000" lnSpcReduction="10000"/>
          </a:bodyPr>
          <a:lstStyle/>
          <a:p>
            <a:pPr indent="0" lvl="0" marL="0" rtl="0" algn="ctr">
              <a:spcBef>
                <a:spcPts val="0"/>
              </a:spcBef>
              <a:spcAft>
                <a:spcPts val="0"/>
              </a:spcAft>
              <a:buNone/>
            </a:pPr>
            <a:r>
              <a:rPr lang="en"/>
              <a:t>Meadow Monticello ‘26, Mathematics &amp; Data Science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Faculty Mentor: Dr. Abolfazl Saghafi, Mathematics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 of Methods (4)</a:t>
            </a:r>
            <a:endParaRPr/>
          </a:p>
        </p:txBody>
      </p:sp>
      <p:sp>
        <p:nvSpPr>
          <p:cNvPr id="124" name="Google Shape;124;p22"/>
          <p:cNvSpPr txBox="1"/>
          <p:nvPr>
            <p:ph idx="2" type="body"/>
          </p:nvPr>
        </p:nvSpPr>
        <p:spPr>
          <a:xfrm>
            <a:off x="279900" y="1349475"/>
            <a:ext cx="4292100" cy="3678300"/>
          </a:xfrm>
          <a:prstGeom prst="rect">
            <a:avLst/>
          </a:prstGeom>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t>MIWAE</a:t>
            </a:r>
            <a:endParaRPr sz="1900"/>
          </a:p>
          <a:p>
            <a:pPr indent="-349250" lvl="0" marL="457200" rtl="0" algn="l">
              <a:spcBef>
                <a:spcPts val="1200"/>
              </a:spcBef>
              <a:spcAft>
                <a:spcPts val="0"/>
              </a:spcAft>
              <a:buSzPts val="1900"/>
              <a:buChar char="-"/>
            </a:pPr>
            <a:r>
              <a:rPr lang="en" sz="1900"/>
              <a:t>Variational autoencoder (VAE) framework</a:t>
            </a:r>
            <a:endParaRPr sz="1900"/>
          </a:p>
          <a:p>
            <a:pPr indent="-349250" lvl="0" marL="457200" rtl="0" algn="l">
              <a:spcBef>
                <a:spcPts val="0"/>
              </a:spcBef>
              <a:spcAft>
                <a:spcPts val="0"/>
              </a:spcAft>
              <a:buSzPts val="1900"/>
              <a:buChar char="-"/>
            </a:pPr>
            <a:r>
              <a:rPr lang="en" sz="1900"/>
              <a:t>Handles missing values directly through masked likelihoods</a:t>
            </a:r>
            <a:endParaRPr sz="1900"/>
          </a:p>
          <a:p>
            <a:pPr indent="-349250" lvl="0" marL="457200" rtl="0" algn="l">
              <a:spcBef>
                <a:spcPts val="0"/>
              </a:spcBef>
              <a:spcAft>
                <a:spcPts val="0"/>
              </a:spcAft>
              <a:buSzPts val="1900"/>
              <a:buChar char="-"/>
            </a:pPr>
            <a:r>
              <a:rPr lang="en" sz="1900"/>
              <a:t>Importance-weighted objective improves log-likelihood</a:t>
            </a:r>
            <a:endParaRPr sz="1900"/>
          </a:p>
          <a:p>
            <a:pPr indent="-349250" lvl="0" marL="457200" rtl="0" algn="l">
              <a:spcBef>
                <a:spcPts val="0"/>
              </a:spcBef>
              <a:spcAft>
                <a:spcPts val="0"/>
              </a:spcAft>
              <a:buSzPts val="1900"/>
              <a:buChar char="-"/>
            </a:pPr>
            <a:r>
              <a:rPr lang="en" sz="1900"/>
              <a:t>Scales well to large datasets</a:t>
            </a:r>
            <a:endParaRPr sz="1900"/>
          </a:p>
          <a:p>
            <a:pPr indent="-349250" lvl="0" marL="457200" rtl="0" algn="l">
              <a:spcBef>
                <a:spcPts val="0"/>
              </a:spcBef>
              <a:spcAft>
                <a:spcPts val="0"/>
              </a:spcAft>
              <a:buSzPts val="1900"/>
              <a:buChar char="-"/>
            </a:pPr>
            <a:r>
              <a:rPr lang="en" sz="1900"/>
              <a:t>Produces probabilistic, distribution-aware imputations</a:t>
            </a:r>
            <a:endParaRPr sz="1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Framingham Heart Study Dataset</a:t>
            </a:r>
            <a:endParaRPr/>
          </a:p>
        </p:txBody>
      </p:sp>
      <p:sp>
        <p:nvSpPr>
          <p:cNvPr id="130" name="Google Shape;130;p23"/>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74650" lvl="0" marL="457200" rtl="0" algn="l">
              <a:lnSpc>
                <a:spcPct val="95000"/>
              </a:lnSpc>
              <a:spcBef>
                <a:spcPts val="0"/>
              </a:spcBef>
              <a:spcAft>
                <a:spcPts val="0"/>
              </a:spcAft>
              <a:buSzPts val="2300"/>
              <a:buChar char="●"/>
            </a:pPr>
            <a:r>
              <a:rPr lang="en" sz="2300"/>
              <a:t>Longitudinal cardiovascular cohort</a:t>
            </a:r>
            <a:br>
              <a:rPr lang="en" sz="2300"/>
            </a:br>
            <a:endParaRPr sz="2300"/>
          </a:p>
          <a:p>
            <a:pPr indent="-374650" lvl="0" marL="457200" rtl="0" algn="l">
              <a:lnSpc>
                <a:spcPct val="95000"/>
              </a:lnSpc>
              <a:spcBef>
                <a:spcPts val="0"/>
              </a:spcBef>
              <a:spcAft>
                <a:spcPts val="0"/>
              </a:spcAft>
              <a:buSzPts val="2300"/>
              <a:buChar char="●"/>
            </a:pPr>
            <a:r>
              <a:rPr lang="en" sz="2300"/>
              <a:t>Structured tabular dataset</a:t>
            </a:r>
            <a:br>
              <a:rPr lang="en" sz="2300"/>
            </a:br>
            <a:endParaRPr sz="2300"/>
          </a:p>
          <a:p>
            <a:pPr indent="-374650" lvl="0" marL="457200" rtl="0" algn="l">
              <a:lnSpc>
                <a:spcPct val="95000"/>
              </a:lnSpc>
              <a:spcBef>
                <a:spcPts val="0"/>
              </a:spcBef>
              <a:spcAft>
                <a:spcPts val="0"/>
              </a:spcAft>
              <a:buSzPts val="2300"/>
              <a:buChar char="●"/>
            </a:pPr>
            <a:r>
              <a:rPr lang="en" sz="2300"/>
              <a:t>Mix of continuous + categorical variables</a:t>
            </a:r>
            <a:br>
              <a:rPr lang="en" sz="2300"/>
            </a:br>
            <a:endParaRPr sz="2300"/>
          </a:p>
          <a:p>
            <a:pPr indent="-374650" lvl="0" marL="457200" rtl="0" algn="l">
              <a:lnSpc>
                <a:spcPct val="95000"/>
              </a:lnSpc>
              <a:spcBef>
                <a:spcPts val="0"/>
              </a:spcBef>
              <a:spcAft>
                <a:spcPts val="0"/>
              </a:spcAft>
              <a:buSzPts val="2300"/>
              <a:buChar char="●"/>
            </a:pPr>
            <a:r>
              <a:rPr lang="en" sz="2300"/>
              <a:t>Low missingness (ideal for simulating MCAR/MAR/MNAR)</a:t>
            </a:r>
            <a:br>
              <a:rPr lang="en" sz="2300"/>
            </a:br>
            <a:endParaRPr sz="2300"/>
          </a:p>
          <a:p>
            <a:pPr indent="-374650" lvl="0" marL="457200" rtl="0" algn="l">
              <a:lnSpc>
                <a:spcPct val="95000"/>
              </a:lnSpc>
              <a:spcBef>
                <a:spcPts val="0"/>
              </a:spcBef>
              <a:spcAft>
                <a:spcPts val="0"/>
              </a:spcAft>
              <a:buSzPts val="2300"/>
              <a:buChar char="●"/>
            </a:pPr>
            <a:r>
              <a:rPr lang="en" sz="2300"/>
              <a:t>Outcome: TenYearCHD (binary CHD event within 10 years)</a:t>
            </a:r>
            <a:endParaRPr sz="2300"/>
          </a:p>
          <a:p>
            <a:pPr indent="0" lvl="0" marL="0" rtl="0" algn="l">
              <a:lnSpc>
                <a:spcPct val="95000"/>
              </a:lnSpc>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87900" y="29340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Framingham Heart Study Dataset</a:t>
            </a:r>
            <a:endParaRPr/>
          </a:p>
        </p:txBody>
      </p:sp>
      <p:pic>
        <p:nvPicPr>
          <p:cNvPr id="136" name="Google Shape;136;p24"/>
          <p:cNvPicPr preferRelativeResize="0"/>
          <p:nvPr/>
        </p:nvPicPr>
        <p:blipFill rotWithShape="1">
          <a:blip r:embed="rId3">
            <a:alphaModFix/>
          </a:blip>
          <a:srcRect b="88473" l="0" r="38435" t="0"/>
          <a:stretch/>
        </p:blipFill>
        <p:spPr>
          <a:xfrm>
            <a:off x="1478600" y="1033750"/>
            <a:ext cx="7050974" cy="632750"/>
          </a:xfrm>
          <a:prstGeom prst="rect">
            <a:avLst/>
          </a:prstGeom>
          <a:noFill/>
          <a:ln cap="flat" cmpd="sng" w="28575">
            <a:solidFill>
              <a:schemeClr val="accent6"/>
            </a:solidFill>
            <a:prstDash val="solid"/>
            <a:round/>
            <a:headEnd len="sm" w="sm" type="none"/>
            <a:tailEnd len="sm" w="sm" type="none"/>
          </a:ln>
        </p:spPr>
      </p:pic>
      <p:pic>
        <p:nvPicPr>
          <p:cNvPr id="137" name="Google Shape;137;p24"/>
          <p:cNvPicPr preferRelativeResize="0"/>
          <p:nvPr/>
        </p:nvPicPr>
        <p:blipFill rotWithShape="1">
          <a:blip r:embed="rId3">
            <a:alphaModFix/>
          </a:blip>
          <a:srcRect b="0" l="0" r="89123" t="16624"/>
          <a:stretch/>
        </p:blipFill>
        <p:spPr>
          <a:xfrm>
            <a:off x="145650" y="1033750"/>
            <a:ext cx="1070099" cy="3931551"/>
          </a:xfrm>
          <a:prstGeom prst="rect">
            <a:avLst/>
          </a:prstGeom>
          <a:noFill/>
          <a:ln cap="flat" cmpd="sng" w="28575">
            <a:solidFill>
              <a:schemeClr val="accent5"/>
            </a:solidFill>
            <a:prstDash val="solid"/>
            <a:round/>
            <a:headEnd len="sm" w="sm" type="none"/>
            <a:tailEnd len="sm" w="sm" type="none"/>
          </a:ln>
        </p:spPr>
      </p:pic>
      <p:graphicFrame>
        <p:nvGraphicFramePr>
          <p:cNvPr id="138" name="Google Shape;138;p24"/>
          <p:cNvGraphicFramePr/>
          <p:nvPr/>
        </p:nvGraphicFramePr>
        <p:xfrm>
          <a:off x="1545875" y="1795700"/>
          <a:ext cx="3000000" cy="3000000"/>
        </p:xfrm>
        <a:graphic>
          <a:graphicData uri="http://schemas.openxmlformats.org/drawingml/2006/table">
            <a:tbl>
              <a:tblPr>
                <a:noFill/>
                <a:tableStyleId>{550464AC-E7A9-44F8-BC1D-DF473C480909}</a:tableStyleId>
              </a:tblPr>
              <a:tblGrid>
                <a:gridCol w="3619500"/>
                <a:gridCol w="3619500"/>
              </a:tblGrid>
              <a:tr h="381000">
                <a:tc>
                  <a:txBody>
                    <a:bodyPr/>
                    <a:lstStyle/>
                    <a:p>
                      <a:pPr indent="0" lvl="0" marL="0" rtl="0" algn="l">
                        <a:spcBef>
                          <a:spcPts val="0"/>
                        </a:spcBef>
                        <a:spcAft>
                          <a:spcPts val="0"/>
                        </a:spcAft>
                        <a:buNone/>
                      </a:pPr>
                      <a:r>
                        <a:rPr b="1" lang="en"/>
                        <a:t>Variable Name</a:t>
                      </a:r>
                      <a:endParaRPr b="1"/>
                    </a:p>
                  </a:txBody>
                  <a:tcPr marT="91425" marB="91425" marR="91425" marL="91425">
                    <a:solidFill>
                      <a:schemeClr val="accent5"/>
                    </a:solidFill>
                  </a:tcPr>
                </a:tc>
                <a:tc>
                  <a:txBody>
                    <a:bodyPr/>
                    <a:lstStyle/>
                    <a:p>
                      <a:pPr indent="0" lvl="0" marL="0" rtl="0" algn="l">
                        <a:spcBef>
                          <a:spcPts val="0"/>
                        </a:spcBef>
                        <a:spcAft>
                          <a:spcPts val="0"/>
                        </a:spcAft>
                        <a:buNone/>
                      </a:pPr>
                      <a:r>
                        <a:rPr b="1" lang="en"/>
                        <a:t>Missing Percent</a:t>
                      </a:r>
                      <a:endParaRPr b="1"/>
                    </a:p>
                  </a:txBody>
                  <a:tcPr marT="91425" marB="91425" marR="91425" marL="91425">
                    <a:solidFill>
                      <a:schemeClr val="accent5"/>
                    </a:solidFill>
                  </a:tcPr>
                </a:tc>
              </a:tr>
              <a:tr h="381000">
                <a:tc>
                  <a:txBody>
                    <a:bodyPr/>
                    <a:lstStyle/>
                    <a:p>
                      <a:pPr indent="0" lvl="0" marL="0" rtl="0" algn="l">
                        <a:spcBef>
                          <a:spcPts val="0"/>
                        </a:spcBef>
                        <a:spcAft>
                          <a:spcPts val="0"/>
                        </a:spcAft>
                        <a:buNone/>
                      </a:pPr>
                      <a:r>
                        <a:rPr lang="en"/>
                        <a:t>education</a:t>
                      </a:r>
                      <a:endParaRPr/>
                    </a:p>
                  </a:txBody>
                  <a:tcPr marT="91425" marB="91425" marR="91425" marL="91425">
                    <a:solidFill>
                      <a:schemeClr val="accent5"/>
                    </a:solidFill>
                  </a:tcPr>
                </a:tc>
                <a:tc>
                  <a:txBody>
                    <a:bodyPr/>
                    <a:lstStyle/>
                    <a:p>
                      <a:pPr indent="0" lvl="0" marL="0" rtl="0" algn="l">
                        <a:spcBef>
                          <a:spcPts val="0"/>
                        </a:spcBef>
                        <a:spcAft>
                          <a:spcPts val="0"/>
                        </a:spcAft>
                        <a:buNone/>
                      </a:pPr>
                      <a:r>
                        <a:rPr lang="en"/>
                        <a:t>2.476</a:t>
                      </a:r>
                      <a:endParaRPr/>
                    </a:p>
                  </a:txBody>
                  <a:tcPr marT="91425" marB="91425" marR="91425" marL="91425">
                    <a:solidFill>
                      <a:schemeClr val="accent5"/>
                    </a:solidFill>
                  </a:tcPr>
                </a:tc>
              </a:tr>
              <a:tr h="381000">
                <a:tc>
                  <a:txBody>
                    <a:bodyPr/>
                    <a:lstStyle/>
                    <a:p>
                      <a:pPr indent="0" lvl="0" marL="0" rtl="0" algn="l">
                        <a:spcBef>
                          <a:spcPts val="0"/>
                        </a:spcBef>
                        <a:spcAft>
                          <a:spcPts val="0"/>
                        </a:spcAft>
                        <a:buNone/>
                      </a:pPr>
                      <a:r>
                        <a:rPr lang="en"/>
                        <a:t>c</a:t>
                      </a:r>
                      <a:r>
                        <a:rPr lang="en"/>
                        <a:t>igsPerDay</a:t>
                      </a:r>
                      <a:endParaRPr/>
                    </a:p>
                  </a:txBody>
                  <a:tcPr marT="91425" marB="91425" marR="91425" marL="91425">
                    <a:solidFill>
                      <a:schemeClr val="accent5"/>
                    </a:solidFill>
                  </a:tcPr>
                </a:tc>
                <a:tc>
                  <a:txBody>
                    <a:bodyPr/>
                    <a:lstStyle/>
                    <a:p>
                      <a:pPr indent="0" lvl="0" marL="0" rtl="0" algn="l">
                        <a:spcBef>
                          <a:spcPts val="0"/>
                        </a:spcBef>
                        <a:spcAft>
                          <a:spcPts val="0"/>
                        </a:spcAft>
                        <a:buNone/>
                      </a:pPr>
                      <a:r>
                        <a:rPr lang="en"/>
                        <a:t>0.684</a:t>
                      </a:r>
                      <a:endParaRPr/>
                    </a:p>
                  </a:txBody>
                  <a:tcPr marT="91425" marB="91425" marR="91425" marL="91425">
                    <a:solidFill>
                      <a:schemeClr val="accent5"/>
                    </a:solidFill>
                  </a:tcPr>
                </a:tc>
              </a:tr>
              <a:tr h="381000">
                <a:tc>
                  <a:txBody>
                    <a:bodyPr/>
                    <a:lstStyle/>
                    <a:p>
                      <a:pPr indent="0" lvl="0" marL="0" rtl="0" algn="l">
                        <a:spcBef>
                          <a:spcPts val="0"/>
                        </a:spcBef>
                        <a:spcAft>
                          <a:spcPts val="0"/>
                        </a:spcAft>
                        <a:buNone/>
                      </a:pPr>
                      <a:r>
                        <a:rPr lang="en"/>
                        <a:t>BPMeds</a:t>
                      </a:r>
                      <a:endParaRPr/>
                    </a:p>
                  </a:txBody>
                  <a:tcPr marT="91425" marB="91425" marR="91425" marL="91425">
                    <a:solidFill>
                      <a:schemeClr val="accent5"/>
                    </a:solidFill>
                  </a:tcPr>
                </a:tc>
                <a:tc>
                  <a:txBody>
                    <a:bodyPr/>
                    <a:lstStyle/>
                    <a:p>
                      <a:pPr indent="0" lvl="0" marL="0" rtl="0" algn="l">
                        <a:spcBef>
                          <a:spcPts val="0"/>
                        </a:spcBef>
                        <a:spcAft>
                          <a:spcPts val="0"/>
                        </a:spcAft>
                        <a:buNone/>
                      </a:pPr>
                      <a:r>
                        <a:rPr lang="en"/>
                        <a:t>1.250</a:t>
                      </a:r>
                      <a:endParaRPr/>
                    </a:p>
                  </a:txBody>
                  <a:tcPr marT="91425" marB="91425" marR="91425" marL="91425">
                    <a:solidFill>
                      <a:schemeClr val="accent5"/>
                    </a:solidFill>
                  </a:tcPr>
                </a:tc>
              </a:tr>
              <a:tr h="381000">
                <a:tc>
                  <a:txBody>
                    <a:bodyPr/>
                    <a:lstStyle/>
                    <a:p>
                      <a:pPr indent="0" lvl="0" marL="0" rtl="0" algn="l">
                        <a:spcBef>
                          <a:spcPts val="0"/>
                        </a:spcBef>
                        <a:spcAft>
                          <a:spcPts val="0"/>
                        </a:spcAft>
                        <a:buNone/>
                      </a:pPr>
                      <a:r>
                        <a:rPr lang="en"/>
                        <a:t>totChol</a:t>
                      </a:r>
                      <a:endParaRPr/>
                    </a:p>
                  </a:txBody>
                  <a:tcPr marT="91425" marB="91425" marR="91425" marL="91425">
                    <a:solidFill>
                      <a:schemeClr val="accent5"/>
                    </a:solidFill>
                  </a:tcPr>
                </a:tc>
                <a:tc>
                  <a:txBody>
                    <a:bodyPr/>
                    <a:lstStyle/>
                    <a:p>
                      <a:pPr indent="0" lvl="0" marL="0" rtl="0" algn="l">
                        <a:spcBef>
                          <a:spcPts val="0"/>
                        </a:spcBef>
                        <a:spcAft>
                          <a:spcPts val="0"/>
                        </a:spcAft>
                        <a:buNone/>
                      </a:pPr>
                      <a:r>
                        <a:rPr lang="en"/>
                        <a:t>1.179</a:t>
                      </a:r>
                      <a:endParaRPr/>
                    </a:p>
                  </a:txBody>
                  <a:tcPr marT="91425" marB="91425" marR="91425" marL="91425">
                    <a:solidFill>
                      <a:schemeClr val="accent5"/>
                    </a:solidFill>
                  </a:tcPr>
                </a:tc>
              </a:tr>
              <a:tr h="381000">
                <a:tc>
                  <a:txBody>
                    <a:bodyPr/>
                    <a:lstStyle/>
                    <a:p>
                      <a:pPr indent="0" lvl="0" marL="0" rtl="0" algn="l">
                        <a:spcBef>
                          <a:spcPts val="0"/>
                        </a:spcBef>
                        <a:spcAft>
                          <a:spcPts val="0"/>
                        </a:spcAft>
                        <a:buNone/>
                      </a:pPr>
                      <a:r>
                        <a:rPr lang="en"/>
                        <a:t>BMI</a:t>
                      </a:r>
                      <a:endParaRPr/>
                    </a:p>
                  </a:txBody>
                  <a:tcPr marT="91425" marB="91425" marR="91425" marL="91425">
                    <a:solidFill>
                      <a:schemeClr val="accent5"/>
                    </a:solidFill>
                  </a:tcPr>
                </a:tc>
                <a:tc>
                  <a:txBody>
                    <a:bodyPr/>
                    <a:lstStyle/>
                    <a:p>
                      <a:pPr indent="0" lvl="0" marL="0" rtl="0" algn="l">
                        <a:spcBef>
                          <a:spcPts val="0"/>
                        </a:spcBef>
                        <a:spcAft>
                          <a:spcPts val="0"/>
                        </a:spcAft>
                        <a:buNone/>
                      </a:pPr>
                      <a:r>
                        <a:rPr lang="en"/>
                        <a:t>0.448</a:t>
                      </a:r>
                      <a:endParaRPr/>
                    </a:p>
                  </a:txBody>
                  <a:tcPr marT="91425" marB="91425" marR="91425" marL="91425">
                    <a:solidFill>
                      <a:schemeClr val="accent5"/>
                    </a:solidFill>
                  </a:tcPr>
                </a:tc>
              </a:tr>
              <a:tr h="381000">
                <a:tc>
                  <a:txBody>
                    <a:bodyPr/>
                    <a:lstStyle/>
                    <a:p>
                      <a:pPr indent="0" lvl="0" marL="0" rtl="0" algn="l">
                        <a:spcBef>
                          <a:spcPts val="0"/>
                        </a:spcBef>
                        <a:spcAft>
                          <a:spcPts val="0"/>
                        </a:spcAft>
                        <a:buNone/>
                      </a:pPr>
                      <a:r>
                        <a:rPr lang="en"/>
                        <a:t>heartRate</a:t>
                      </a:r>
                      <a:endParaRPr/>
                    </a:p>
                  </a:txBody>
                  <a:tcPr marT="91425" marB="91425" marR="91425" marL="91425">
                    <a:solidFill>
                      <a:schemeClr val="accent5"/>
                    </a:solidFill>
                  </a:tcPr>
                </a:tc>
                <a:tc>
                  <a:txBody>
                    <a:bodyPr/>
                    <a:lstStyle/>
                    <a:p>
                      <a:pPr indent="0" lvl="0" marL="0" rtl="0" algn="l">
                        <a:spcBef>
                          <a:spcPts val="0"/>
                        </a:spcBef>
                        <a:spcAft>
                          <a:spcPts val="0"/>
                        </a:spcAft>
                        <a:buNone/>
                      </a:pPr>
                      <a:r>
                        <a:rPr lang="en"/>
                        <a:t>0.024</a:t>
                      </a:r>
                      <a:endParaRPr/>
                    </a:p>
                  </a:txBody>
                  <a:tcPr marT="91425" marB="91425" marR="91425" marL="91425">
                    <a:solidFill>
                      <a:schemeClr val="accent5"/>
                    </a:solidFill>
                  </a:tcPr>
                </a:tc>
              </a:tr>
              <a:tr h="381000">
                <a:tc>
                  <a:txBody>
                    <a:bodyPr/>
                    <a:lstStyle/>
                    <a:p>
                      <a:pPr indent="0" lvl="0" marL="0" rtl="0" algn="l">
                        <a:spcBef>
                          <a:spcPts val="0"/>
                        </a:spcBef>
                        <a:spcAft>
                          <a:spcPts val="0"/>
                        </a:spcAft>
                        <a:buNone/>
                      </a:pPr>
                      <a:r>
                        <a:rPr lang="en"/>
                        <a:t>glucose</a:t>
                      </a:r>
                      <a:endParaRPr/>
                    </a:p>
                  </a:txBody>
                  <a:tcPr marT="91425" marB="91425" marR="91425" marL="91425">
                    <a:solidFill>
                      <a:schemeClr val="accent5"/>
                    </a:solidFill>
                  </a:tcPr>
                </a:tc>
                <a:tc>
                  <a:txBody>
                    <a:bodyPr/>
                    <a:lstStyle/>
                    <a:p>
                      <a:pPr indent="0" lvl="0" marL="0" rtl="0" algn="l">
                        <a:spcBef>
                          <a:spcPts val="0"/>
                        </a:spcBef>
                        <a:spcAft>
                          <a:spcPts val="0"/>
                        </a:spcAft>
                        <a:buNone/>
                      </a:pPr>
                      <a:r>
                        <a:rPr lang="en"/>
                        <a:t>9.151</a:t>
                      </a:r>
                      <a:endParaRPr/>
                    </a:p>
                  </a:txBody>
                  <a:tcPr marT="91425" marB="91425" marR="91425" marL="91425">
                    <a:solidFill>
                      <a:schemeClr val="accent5"/>
                    </a:solidFill>
                  </a:tcPr>
                </a:tc>
              </a:tr>
            </a:tbl>
          </a:graphicData>
        </a:graphic>
      </p:graphicFrame>
      <p:sp>
        <p:nvSpPr>
          <p:cNvPr id="139" name="Google Shape;139;p24"/>
          <p:cNvSpPr txBox="1"/>
          <p:nvPr/>
        </p:nvSpPr>
        <p:spPr>
          <a:xfrm>
            <a:off x="6689650" y="523850"/>
            <a:ext cx="2214300" cy="380700"/>
          </a:xfrm>
          <a:prstGeom prst="rect">
            <a:avLst/>
          </a:prstGeom>
          <a:solidFill>
            <a:schemeClr val="dk2"/>
          </a:solidFill>
          <a:ln cap="flat" cmpd="sng" w="2857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TenYearCHD 0% missing</a:t>
            </a:r>
            <a:endParaRPr>
              <a:solidFill>
                <a:schemeClr val="dk1"/>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Why This Dataset Works</a:t>
            </a:r>
            <a:endParaRPr/>
          </a:p>
        </p:txBody>
      </p:sp>
      <p:sp>
        <p:nvSpPr>
          <p:cNvPr id="145" name="Google Shape;145;p2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400050" lvl="0" marL="457200" rtl="0" algn="l">
              <a:lnSpc>
                <a:spcPct val="200000"/>
              </a:lnSpc>
              <a:spcBef>
                <a:spcPts val="0"/>
              </a:spcBef>
              <a:spcAft>
                <a:spcPts val="0"/>
              </a:spcAft>
              <a:buSzPts val="2700"/>
              <a:buChar char="●"/>
            </a:pPr>
            <a:r>
              <a:rPr lang="en" sz="2700"/>
              <a:t>Real clinical relevance</a:t>
            </a:r>
            <a:endParaRPr sz="2700"/>
          </a:p>
          <a:p>
            <a:pPr indent="-400050" lvl="0" marL="457200" rtl="0" algn="l">
              <a:lnSpc>
                <a:spcPct val="200000"/>
              </a:lnSpc>
              <a:spcBef>
                <a:spcPts val="0"/>
              </a:spcBef>
              <a:spcAft>
                <a:spcPts val="0"/>
              </a:spcAft>
              <a:buSzPts val="2700"/>
              <a:buChar char="●"/>
            </a:pPr>
            <a:r>
              <a:rPr lang="en" sz="2700"/>
              <a:t>Clean enough to simulate missingness</a:t>
            </a:r>
            <a:endParaRPr sz="2700"/>
          </a:p>
          <a:p>
            <a:pPr indent="-400050" lvl="0" marL="457200" rtl="0" algn="l">
              <a:lnSpc>
                <a:spcPct val="200000"/>
              </a:lnSpc>
              <a:spcBef>
                <a:spcPts val="0"/>
              </a:spcBef>
              <a:spcAft>
                <a:spcPts val="0"/>
              </a:spcAft>
              <a:buSzPts val="2700"/>
              <a:buChar char="●"/>
            </a:pPr>
            <a:r>
              <a:rPr lang="en" sz="2700"/>
              <a:t>Rich feature set for evaluating complex imputation</a:t>
            </a:r>
            <a:endParaRPr sz="2700"/>
          </a:p>
          <a:p>
            <a:pPr indent="-400050" lvl="0" marL="457200" rtl="0" algn="l">
              <a:lnSpc>
                <a:spcPct val="200000"/>
              </a:lnSpc>
              <a:spcBef>
                <a:spcPts val="0"/>
              </a:spcBef>
              <a:spcAft>
                <a:spcPts val="0"/>
              </a:spcAft>
              <a:buSzPts val="2700"/>
              <a:buChar char="●"/>
            </a:pPr>
            <a:r>
              <a:rPr lang="en" sz="2700"/>
              <a:t>Easily interpretable results</a:t>
            </a:r>
            <a:endParaRPr sz="2700"/>
          </a:p>
          <a:p>
            <a:pPr indent="0" lvl="0" marL="0" rtl="0" algn="l">
              <a:spcBef>
                <a:spcPts val="1200"/>
              </a:spcBef>
              <a:spcAft>
                <a:spcPts val="12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Colab - Experimental Workflow</a:t>
            </a:r>
            <a:endParaRPr/>
          </a:p>
        </p:txBody>
      </p:sp>
      <p:sp>
        <p:nvSpPr>
          <p:cNvPr id="151" name="Google Shape;151;p2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20000"/>
          </a:bodyPr>
          <a:lstStyle/>
          <a:p>
            <a:pPr indent="-381000" lvl="0" marL="457200" rtl="0" algn="l">
              <a:lnSpc>
                <a:spcPct val="150000"/>
              </a:lnSpc>
              <a:spcBef>
                <a:spcPts val="0"/>
              </a:spcBef>
              <a:spcAft>
                <a:spcPts val="0"/>
              </a:spcAft>
              <a:buSzPts val="2400"/>
              <a:buAutoNum type="arabicPeriod"/>
            </a:pPr>
            <a:r>
              <a:rPr lang="en" sz="2400"/>
              <a:t>Load in dataset</a:t>
            </a:r>
            <a:endParaRPr sz="2400"/>
          </a:p>
          <a:p>
            <a:pPr indent="-381000" lvl="0" marL="457200" rtl="0" algn="l">
              <a:lnSpc>
                <a:spcPct val="150000"/>
              </a:lnSpc>
              <a:spcBef>
                <a:spcPts val="0"/>
              </a:spcBef>
              <a:spcAft>
                <a:spcPts val="0"/>
              </a:spcAft>
              <a:buSzPts val="2400"/>
              <a:buAutoNum type="arabicPeriod"/>
            </a:pPr>
            <a:r>
              <a:rPr lang="en" sz="2400"/>
              <a:t>Drop rows with empty fields</a:t>
            </a:r>
            <a:endParaRPr sz="2400"/>
          </a:p>
          <a:p>
            <a:pPr indent="-381000" lvl="0" marL="457200" rtl="0" algn="l">
              <a:lnSpc>
                <a:spcPct val="150000"/>
              </a:lnSpc>
              <a:spcBef>
                <a:spcPts val="0"/>
              </a:spcBef>
              <a:spcAft>
                <a:spcPts val="0"/>
              </a:spcAft>
              <a:buSzPts val="2400"/>
              <a:buAutoNum type="arabicPeriod"/>
            </a:pPr>
            <a:r>
              <a:rPr lang="en" sz="2400"/>
              <a:t>Simulate missingness (drop cases using randomseed)</a:t>
            </a:r>
            <a:endParaRPr sz="2400"/>
          </a:p>
          <a:p>
            <a:pPr indent="-381000" lvl="0" marL="457200" rtl="0" algn="l">
              <a:lnSpc>
                <a:spcPct val="150000"/>
              </a:lnSpc>
              <a:spcBef>
                <a:spcPts val="0"/>
              </a:spcBef>
              <a:spcAft>
                <a:spcPts val="0"/>
              </a:spcAft>
              <a:buSzPts val="2400"/>
              <a:buAutoNum type="arabicPeriod"/>
            </a:pPr>
            <a:r>
              <a:rPr lang="en" sz="2400"/>
              <a:t>Test the methods on simulated missing data</a:t>
            </a:r>
            <a:endParaRPr sz="2400"/>
          </a:p>
          <a:p>
            <a:pPr indent="-381000" lvl="0" marL="457200" rtl="0" algn="l">
              <a:lnSpc>
                <a:spcPct val="150000"/>
              </a:lnSpc>
              <a:spcBef>
                <a:spcPts val="0"/>
              </a:spcBef>
              <a:spcAft>
                <a:spcPts val="0"/>
              </a:spcAft>
              <a:buSzPts val="2400"/>
              <a:buAutoNum type="arabicPeriod"/>
            </a:pPr>
            <a:r>
              <a:rPr lang="en" sz="2400"/>
              <a:t>Compare generated values to true values to measure performance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Missingness Simulation </a:t>
            </a:r>
            <a:endParaRPr/>
          </a:p>
        </p:txBody>
      </p:sp>
      <p:sp>
        <p:nvSpPr>
          <p:cNvPr id="157" name="Google Shape;157;p27"/>
          <p:cNvSpPr txBox="1"/>
          <p:nvPr>
            <p:ph idx="1" type="body"/>
          </p:nvPr>
        </p:nvSpPr>
        <p:spPr>
          <a:xfrm>
            <a:off x="387900" y="1489825"/>
            <a:ext cx="3626700" cy="3040200"/>
          </a:xfrm>
          <a:prstGeom prst="rect">
            <a:avLst/>
          </a:prstGeom>
        </p:spPr>
        <p:txBody>
          <a:bodyPr anchorCtr="0" anchor="t" bIns="91425" lIns="91425" spcFirstLastPara="1" rIns="91425" wrap="square" tIns="91425">
            <a:normAutofit lnSpcReduction="20000"/>
          </a:bodyPr>
          <a:lstStyle/>
          <a:p>
            <a:pPr indent="-381093" lvl="0" marL="457200" rtl="0" algn="l">
              <a:spcBef>
                <a:spcPts val="0"/>
              </a:spcBef>
              <a:spcAft>
                <a:spcPts val="0"/>
              </a:spcAft>
              <a:buSzPts val="2401"/>
              <a:buChar char="-"/>
            </a:pPr>
            <a:r>
              <a:rPr lang="en" sz="2401"/>
              <a:t>Dropped </a:t>
            </a:r>
            <a:r>
              <a:rPr i="1" lang="en" sz="2401"/>
              <a:t>real</a:t>
            </a:r>
            <a:r>
              <a:rPr lang="en" sz="2401"/>
              <a:t> missing data (581 rows of 4241)</a:t>
            </a:r>
            <a:endParaRPr sz="2401"/>
          </a:p>
          <a:p>
            <a:pPr indent="-381093" lvl="0" marL="457200" rtl="0" algn="l">
              <a:spcBef>
                <a:spcPts val="0"/>
              </a:spcBef>
              <a:spcAft>
                <a:spcPts val="0"/>
              </a:spcAft>
              <a:buSzPts val="2401"/>
              <a:buChar char="-"/>
            </a:pPr>
            <a:r>
              <a:rPr lang="en" sz="2401"/>
              <a:t>Set the missing value rate to 25%</a:t>
            </a:r>
            <a:endParaRPr sz="2401"/>
          </a:p>
          <a:p>
            <a:pPr indent="-381093" lvl="0" marL="457200" rtl="0" algn="l">
              <a:spcBef>
                <a:spcPts val="0"/>
              </a:spcBef>
              <a:spcAft>
                <a:spcPts val="0"/>
              </a:spcAft>
              <a:buSzPts val="2401"/>
              <a:buChar char="-"/>
            </a:pPr>
            <a:r>
              <a:rPr lang="en" sz="2401"/>
              <a:t>Used randomseed “2026”</a:t>
            </a:r>
            <a:endParaRPr sz="2401"/>
          </a:p>
          <a:p>
            <a:pPr indent="0" lvl="0" marL="0" rtl="0" algn="l">
              <a:spcBef>
                <a:spcPts val="1200"/>
              </a:spcBef>
              <a:spcAft>
                <a:spcPts val="1200"/>
              </a:spcAft>
              <a:buNone/>
            </a:pPr>
            <a:r>
              <a:t/>
            </a:r>
            <a:endParaRPr/>
          </a:p>
        </p:txBody>
      </p:sp>
      <p:pic>
        <p:nvPicPr>
          <p:cNvPr id="158" name="Google Shape;158;p27"/>
          <p:cNvPicPr preferRelativeResize="0"/>
          <p:nvPr/>
        </p:nvPicPr>
        <p:blipFill>
          <a:blip r:embed="rId3">
            <a:alphaModFix/>
          </a:blip>
          <a:stretch>
            <a:fillRect/>
          </a:stretch>
        </p:blipFill>
        <p:spPr>
          <a:xfrm>
            <a:off x="5009450" y="253775"/>
            <a:ext cx="3914450" cy="4409025"/>
          </a:xfrm>
          <a:prstGeom prst="rect">
            <a:avLst/>
          </a:prstGeom>
          <a:noFill/>
          <a:ln cap="flat" cmpd="sng" w="28575">
            <a:solidFill>
              <a:schemeClr val="accent2"/>
            </a:solidFill>
            <a:prstDash val="solid"/>
            <a:round/>
            <a:headEnd len="sm" w="sm" type="none"/>
            <a:tailEnd len="sm" w="sm" type="none"/>
          </a:ln>
        </p:spPr>
      </p:pic>
      <p:sp>
        <p:nvSpPr>
          <p:cNvPr id="159" name="Google Shape;159;p27"/>
          <p:cNvSpPr txBox="1"/>
          <p:nvPr/>
        </p:nvSpPr>
        <p:spPr>
          <a:xfrm>
            <a:off x="5009450" y="4662800"/>
            <a:ext cx="3187800" cy="1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Produced Missing Data </a:t>
            </a:r>
            <a:r>
              <a:rPr lang="en" sz="1000">
                <a:solidFill>
                  <a:schemeClr val="dk1"/>
                </a:solidFill>
                <a:latin typeface="Roboto"/>
                <a:ea typeface="Roboto"/>
                <a:cs typeface="Roboto"/>
                <a:sym typeface="Roboto"/>
              </a:rPr>
              <a:t>Structure</a:t>
            </a:r>
            <a:endParaRPr sz="400">
              <a:solidFill>
                <a:schemeClr val="dk1"/>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38275" y="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Median</a:t>
            </a:r>
            <a:endParaRPr/>
          </a:p>
        </p:txBody>
      </p:sp>
      <p:pic>
        <p:nvPicPr>
          <p:cNvPr id="165" name="Google Shape;165;p28"/>
          <p:cNvPicPr preferRelativeResize="0"/>
          <p:nvPr/>
        </p:nvPicPr>
        <p:blipFill rotWithShape="1">
          <a:blip r:embed="rId3">
            <a:alphaModFix/>
          </a:blip>
          <a:srcRect b="60015" l="0" r="0" t="0"/>
          <a:stretch/>
        </p:blipFill>
        <p:spPr>
          <a:xfrm>
            <a:off x="4505825" y="608425"/>
            <a:ext cx="4541124" cy="3035551"/>
          </a:xfrm>
          <a:prstGeom prst="rect">
            <a:avLst/>
          </a:prstGeom>
          <a:noFill/>
          <a:ln>
            <a:noFill/>
          </a:ln>
        </p:spPr>
      </p:pic>
      <p:pic>
        <p:nvPicPr>
          <p:cNvPr id="166" name="Google Shape;166;p28"/>
          <p:cNvPicPr preferRelativeResize="0"/>
          <p:nvPr/>
        </p:nvPicPr>
        <p:blipFill rotWithShape="1">
          <a:blip r:embed="rId3">
            <a:alphaModFix/>
          </a:blip>
          <a:srcRect b="0" l="0" r="0" t="39773"/>
          <a:stretch/>
        </p:blipFill>
        <p:spPr>
          <a:xfrm>
            <a:off x="113575" y="608425"/>
            <a:ext cx="4252419" cy="4281677"/>
          </a:xfrm>
          <a:prstGeom prst="rect">
            <a:avLst/>
          </a:prstGeom>
          <a:noFill/>
          <a:ln>
            <a:noFill/>
          </a:ln>
        </p:spPr>
      </p:pic>
      <p:sp>
        <p:nvSpPr>
          <p:cNvPr id="167" name="Google Shape;167;p28"/>
          <p:cNvSpPr txBox="1"/>
          <p:nvPr/>
        </p:nvSpPr>
        <p:spPr>
          <a:xfrm>
            <a:off x="4572000" y="3643975"/>
            <a:ext cx="4141200" cy="111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Imputed data has </a:t>
            </a:r>
            <a:r>
              <a:rPr lang="en" sz="1800">
                <a:solidFill>
                  <a:schemeClr val="dk1"/>
                </a:solidFill>
                <a:latin typeface="Roboto"/>
                <a:ea typeface="Roboto"/>
                <a:cs typeface="Roboto"/>
                <a:sym typeface="Roboto"/>
              </a:rPr>
              <a:t>narrow</a:t>
            </a:r>
            <a:r>
              <a:rPr lang="en" sz="1800">
                <a:solidFill>
                  <a:schemeClr val="dk1"/>
                </a:solidFill>
                <a:latin typeface="Roboto"/>
                <a:ea typeface="Roboto"/>
                <a:cs typeface="Roboto"/>
                <a:sym typeface="Roboto"/>
              </a:rPr>
              <a:t> peaks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Preserves central </a:t>
            </a:r>
            <a:r>
              <a:rPr lang="en" sz="1800">
                <a:solidFill>
                  <a:schemeClr val="dk1"/>
                </a:solidFill>
                <a:latin typeface="Roboto"/>
                <a:ea typeface="Roboto"/>
                <a:cs typeface="Roboto"/>
                <a:sym typeface="Roboto"/>
              </a:rPr>
              <a:t>tendency</a:t>
            </a:r>
            <a:r>
              <a:rPr lang="en" sz="1800">
                <a:solidFill>
                  <a:schemeClr val="dk1"/>
                </a:solidFill>
                <a:latin typeface="Roboto"/>
                <a:ea typeface="Roboto"/>
                <a:cs typeface="Roboto"/>
                <a:sym typeface="Roboto"/>
              </a:rPr>
              <a:t> </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Higher density at median values, as expected</a:t>
            </a:r>
            <a:endParaRPr sz="1800">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0" y="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MICE</a:t>
            </a:r>
            <a:endParaRPr/>
          </a:p>
        </p:txBody>
      </p:sp>
      <p:pic>
        <p:nvPicPr>
          <p:cNvPr id="173" name="Google Shape;173;p29"/>
          <p:cNvPicPr preferRelativeResize="0"/>
          <p:nvPr/>
        </p:nvPicPr>
        <p:blipFill rotWithShape="1">
          <a:blip r:embed="rId3">
            <a:alphaModFix/>
          </a:blip>
          <a:srcRect b="59945" l="0" r="0" t="0"/>
          <a:stretch/>
        </p:blipFill>
        <p:spPr>
          <a:xfrm>
            <a:off x="4610850" y="553750"/>
            <a:ext cx="4417851" cy="2960850"/>
          </a:xfrm>
          <a:prstGeom prst="rect">
            <a:avLst/>
          </a:prstGeom>
          <a:noFill/>
          <a:ln>
            <a:noFill/>
          </a:ln>
        </p:spPr>
      </p:pic>
      <p:pic>
        <p:nvPicPr>
          <p:cNvPr id="174" name="Google Shape;174;p29"/>
          <p:cNvPicPr preferRelativeResize="0"/>
          <p:nvPr/>
        </p:nvPicPr>
        <p:blipFill rotWithShape="1">
          <a:blip r:embed="rId3">
            <a:alphaModFix/>
          </a:blip>
          <a:srcRect b="0" l="0" r="0" t="40055"/>
          <a:stretch/>
        </p:blipFill>
        <p:spPr>
          <a:xfrm>
            <a:off x="59150" y="553750"/>
            <a:ext cx="4470550" cy="4483973"/>
          </a:xfrm>
          <a:prstGeom prst="rect">
            <a:avLst/>
          </a:prstGeom>
          <a:noFill/>
          <a:ln>
            <a:noFill/>
          </a:ln>
        </p:spPr>
      </p:pic>
      <p:sp>
        <p:nvSpPr>
          <p:cNvPr id="175" name="Google Shape;175;p29"/>
          <p:cNvSpPr txBox="1"/>
          <p:nvPr/>
        </p:nvSpPr>
        <p:spPr>
          <a:xfrm>
            <a:off x="4692850" y="3643950"/>
            <a:ext cx="4281000" cy="1393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Central tendencies well aligned</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Variability</a:t>
            </a:r>
            <a:r>
              <a:rPr lang="en" sz="1800">
                <a:solidFill>
                  <a:schemeClr val="dk1"/>
                </a:solidFill>
                <a:latin typeface="Roboto"/>
                <a:ea typeface="Roboto"/>
                <a:cs typeface="Roboto"/>
                <a:sym typeface="Roboto"/>
              </a:rPr>
              <a:t> intact</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Binary/categorical handled well</a:t>
            </a:r>
            <a:endParaRPr sz="1800">
              <a:solidFill>
                <a:schemeClr val="dk1"/>
              </a:solidFill>
              <a:latin typeface="Roboto"/>
              <a:ea typeface="Roboto"/>
              <a:cs typeface="Roboto"/>
              <a:sym typeface="Roboto"/>
            </a:endParaRPr>
          </a:p>
          <a:p>
            <a:pPr indent="0" lvl="0" marL="45720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0" y="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MissForest</a:t>
            </a:r>
            <a:endParaRPr/>
          </a:p>
        </p:txBody>
      </p:sp>
      <p:pic>
        <p:nvPicPr>
          <p:cNvPr id="181" name="Google Shape;181;p30"/>
          <p:cNvPicPr preferRelativeResize="0"/>
          <p:nvPr/>
        </p:nvPicPr>
        <p:blipFill rotWithShape="1">
          <a:blip r:embed="rId3">
            <a:alphaModFix/>
          </a:blip>
          <a:srcRect b="60132" l="0" r="0" t="0"/>
          <a:stretch/>
        </p:blipFill>
        <p:spPr>
          <a:xfrm>
            <a:off x="4503650" y="686100"/>
            <a:ext cx="4500475" cy="2999675"/>
          </a:xfrm>
          <a:prstGeom prst="rect">
            <a:avLst/>
          </a:prstGeom>
          <a:noFill/>
          <a:ln>
            <a:noFill/>
          </a:ln>
        </p:spPr>
      </p:pic>
      <p:pic>
        <p:nvPicPr>
          <p:cNvPr id="182" name="Google Shape;182;p30"/>
          <p:cNvPicPr preferRelativeResize="0"/>
          <p:nvPr/>
        </p:nvPicPr>
        <p:blipFill rotWithShape="1">
          <a:blip r:embed="rId3">
            <a:alphaModFix/>
          </a:blip>
          <a:srcRect b="0" l="0" r="0" t="39679"/>
          <a:stretch/>
        </p:blipFill>
        <p:spPr>
          <a:xfrm>
            <a:off x="152400" y="686098"/>
            <a:ext cx="4268950" cy="4304998"/>
          </a:xfrm>
          <a:prstGeom prst="rect">
            <a:avLst/>
          </a:prstGeom>
          <a:noFill/>
          <a:ln>
            <a:noFill/>
          </a:ln>
        </p:spPr>
      </p:pic>
      <p:sp>
        <p:nvSpPr>
          <p:cNvPr id="183" name="Google Shape;183;p30"/>
          <p:cNvSpPr txBox="1"/>
          <p:nvPr/>
        </p:nvSpPr>
        <p:spPr>
          <a:xfrm>
            <a:off x="4560775" y="3776050"/>
            <a:ext cx="4405500" cy="1251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Realistic ranges </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Imputed values better reflect variability </a:t>
            </a:r>
            <a:endParaRPr sz="180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ph type="title"/>
          </p:nvPr>
        </p:nvSpPr>
        <p:spPr>
          <a:xfrm>
            <a:off x="0" y="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GAIN</a:t>
            </a:r>
            <a:endParaRPr/>
          </a:p>
        </p:txBody>
      </p:sp>
      <p:pic>
        <p:nvPicPr>
          <p:cNvPr id="189" name="Google Shape;189;p31"/>
          <p:cNvPicPr preferRelativeResize="0"/>
          <p:nvPr/>
        </p:nvPicPr>
        <p:blipFill rotWithShape="1">
          <a:blip r:embed="rId3">
            <a:alphaModFix/>
          </a:blip>
          <a:srcRect b="60132" l="0" r="0" t="0"/>
          <a:stretch/>
        </p:blipFill>
        <p:spPr>
          <a:xfrm>
            <a:off x="4572000" y="613175"/>
            <a:ext cx="4478300" cy="2984899"/>
          </a:xfrm>
          <a:prstGeom prst="rect">
            <a:avLst/>
          </a:prstGeom>
          <a:noFill/>
          <a:ln>
            <a:noFill/>
          </a:ln>
        </p:spPr>
      </p:pic>
      <p:pic>
        <p:nvPicPr>
          <p:cNvPr id="190" name="Google Shape;190;p31"/>
          <p:cNvPicPr preferRelativeResize="0"/>
          <p:nvPr/>
        </p:nvPicPr>
        <p:blipFill rotWithShape="1">
          <a:blip r:embed="rId3">
            <a:alphaModFix/>
          </a:blip>
          <a:srcRect b="0" l="0" r="0" t="40055"/>
          <a:stretch/>
        </p:blipFill>
        <p:spPr>
          <a:xfrm>
            <a:off x="43625" y="611785"/>
            <a:ext cx="4478300" cy="4488090"/>
          </a:xfrm>
          <a:prstGeom prst="rect">
            <a:avLst/>
          </a:prstGeom>
          <a:noFill/>
          <a:ln>
            <a:noFill/>
          </a:ln>
        </p:spPr>
      </p:pic>
      <p:sp>
        <p:nvSpPr>
          <p:cNvPr id="191" name="Google Shape;191;p31"/>
          <p:cNvSpPr txBox="1"/>
          <p:nvPr/>
        </p:nvSpPr>
        <p:spPr>
          <a:xfrm>
            <a:off x="4591850" y="3698350"/>
            <a:ext cx="4452000" cy="1383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Performs well with high missingness rates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Handles mixed data types</a:t>
            </a:r>
            <a:endParaRPr sz="18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Motivations</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68300" lvl="0" marL="457200" rtl="0" algn="l">
              <a:lnSpc>
                <a:spcPct val="150000"/>
              </a:lnSpc>
              <a:spcBef>
                <a:spcPts val="0"/>
              </a:spcBef>
              <a:spcAft>
                <a:spcPts val="0"/>
              </a:spcAft>
              <a:buSzPts val="2200"/>
              <a:buChar char="●"/>
            </a:pPr>
            <a:r>
              <a:rPr lang="en" sz="2200"/>
              <a:t>Missing data is pervasive in healthcare electronic health records (EHRs)</a:t>
            </a:r>
            <a:endParaRPr sz="2200"/>
          </a:p>
          <a:p>
            <a:pPr indent="-368300" lvl="0" marL="457200" rtl="0" algn="l">
              <a:lnSpc>
                <a:spcPct val="150000"/>
              </a:lnSpc>
              <a:spcBef>
                <a:spcPts val="0"/>
              </a:spcBef>
              <a:spcAft>
                <a:spcPts val="0"/>
              </a:spcAft>
              <a:buSzPts val="2200"/>
              <a:buChar char="●"/>
            </a:pPr>
            <a:r>
              <a:rPr lang="en" sz="2200"/>
              <a:t>Imputation method choice changes who is “visible” in analysis and affects fairness</a:t>
            </a:r>
            <a:endParaRPr sz="2200"/>
          </a:p>
          <a:p>
            <a:pPr indent="-368300" lvl="0" marL="457200" rtl="0" algn="l">
              <a:lnSpc>
                <a:spcPct val="150000"/>
              </a:lnSpc>
              <a:spcBef>
                <a:spcPts val="0"/>
              </a:spcBef>
              <a:spcAft>
                <a:spcPts val="0"/>
              </a:spcAft>
              <a:buSzPts val="2200"/>
              <a:buChar char="●"/>
            </a:pPr>
            <a:r>
              <a:rPr b="1" lang="en" sz="2200"/>
              <a:t>Goal</a:t>
            </a:r>
            <a:r>
              <a:rPr lang="en" sz="2200"/>
              <a:t>: </a:t>
            </a:r>
            <a:r>
              <a:rPr lang="en" sz="2200"/>
              <a:t>evaluate</a:t>
            </a:r>
            <a:r>
              <a:rPr lang="en" sz="2200"/>
              <a:t> classical, ML, and deep generative imputation methods in clinically </a:t>
            </a:r>
            <a:r>
              <a:rPr lang="en" sz="2200"/>
              <a:t>relevant</a:t>
            </a:r>
            <a:r>
              <a:rPr lang="en" sz="2200"/>
              <a:t> data </a:t>
            </a:r>
            <a:endParaRPr sz="2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0" y="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EGAIN</a:t>
            </a:r>
            <a:endParaRPr/>
          </a:p>
        </p:txBody>
      </p:sp>
      <p:pic>
        <p:nvPicPr>
          <p:cNvPr id="197" name="Google Shape;197;p32"/>
          <p:cNvPicPr preferRelativeResize="0"/>
          <p:nvPr/>
        </p:nvPicPr>
        <p:blipFill rotWithShape="1">
          <a:blip r:embed="rId3">
            <a:alphaModFix/>
          </a:blip>
          <a:srcRect b="59945" l="0" r="0" t="0"/>
          <a:stretch/>
        </p:blipFill>
        <p:spPr>
          <a:xfrm>
            <a:off x="4638925" y="553875"/>
            <a:ext cx="4505075" cy="3016842"/>
          </a:xfrm>
          <a:prstGeom prst="rect">
            <a:avLst/>
          </a:prstGeom>
          <a:noFill/>
          <a:ln>
            <a:noFill/>
          </a:ln>
        </p:spPr>
      </p:pic>
      <p:pic>
        <p:nvPicPr>
          <p:cNvPr id="198" name="Google Shape;198;p32"/>
          <p:cNvPicPr preferRelativeResize="0"/>
          <p:nvPr/>
        </p:nvPicPr>
        <p:blipFill rotWithShape="1">
          <a:blip r:embed="rId3">
            <a:alphaModFix/>
          </a:blip>
          <a:srcRect b="0" l="0" r="0" t="40055"/>
          <a:stretch/>
        </p:blipFill>
        <p:spPr>
          <a:xfrm>
            <a:off x="66925" y="553887"/>
            <a:ext cx="4505075" cy="4514913"/>
          </a:xfrm>
          <a:prstGeom prst="rect">
            <a:avLst/>
          </a:prstGeom>
          <a:noFill/>
          <a:ln>
            <a:noFill/>
          </a:ln>
        </p:spPr>
      </p:pic>
      <p:sp>
        <p:nvSpPr>
          <p:cNvPr id="199" name="Google Shape;199;p32"/>
          <p:cNvSpPr txBox="1"/>
          <p:nvPr/>
        </p:nvSpPr>
        <p:spPr>
          <a:xfrm>
            <a:off x="4661775" y="3643950"/>
            <a:ext cx="4327800" cy="1367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Smooth plotting of imputed values only</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Stable, aligned</a:t>
            </a:r>
            <a:endParaRPr sz="180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0" y="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MIWAE</a:t>
            </a:r>
            <a:endParaRPr/>
          </a:p>
        </p:txBody>
      </p:sp>
      <p:pic>
        <p:nvPicPr>
          <p:cNvPr id="205" name="Google Shape;205;p33"/>
          <p:cNvPicPr preferRelativeResize="0"/>
          <p:nvPr/>
        </p:nvPicPr>
        <p:blipFill rotWithShape="1">
          <a:blip r:embed="rId3">
            <a:alphaModFix/>
          </a:blip>
          <a:srcRect b="60132" l="0" r="0" t="0"/>
          <a:stretch/>
        </p:blipFill>
        <p:spPr>
          <a:xfrm>
            <a:off x="4615675" y="604850"/>
            <a:ext cx="4528326" cy="3015798"/>
          </a:xfrm>
          <a:prstGeom prst="rect">
            <a:avLst/>
          </a:prstGeom>
          <a:noFill/>
          <a:ln>
            <a:noFill/>
          </a:ln>
        </p:spPr>
      </p:pic>
      <p:pic>
        <p:nvPicPr>
          <p:cNvPr id="206" name="Google Shape;206;p33"/>
          <p:cNvPicPr preferRelativeResize="0"/>
          <p:nvPr/>
        </p:nvPicPr>
        <p:blipFill rotWithShape="1">
          <a:blip r:embed="rId3">
            <a:alphaModFix/>
          </a:blip>
          <a:srcRect b="0" l="0" r="0" t="40055"/>
          <a:stretch/>
        </p:blipFill>
        <p:spPr>
          <a:xfrm>
            <a:off x="98000" y="604839"/>
            <a:ext cx="4473999" cy="4480113"/>
          </a:xfrm>
          <a:prstGeom prst="rect">
            <a:avLst/>
          </a:prstGeom>
          <a:noFill/>
          <a:ln>
            <a:noFill/>
          </a:ln>
        </p:spPr>
      </p:pic>
      <p:sp>
        <p:nvSpPr>
          <p:cNvPr id="207" name="Google Shape;207;p33"/>
          <p:cNvSpPr txBox="1"/>
          <p:nvPr/>
        </p:nvSpPr>
        <p:spPr>
          <a:xfrm>
            <a:off x="4684888" y="3729425"/>
            <a:ext cx="4389900" cy="127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More variability in imputed values</a:t>
            </a:r>
            <a:endParaRPr sz="1800">
              <a:solidFill>
                <a:schemeClr val="dk1"/>
              </a:solidFill>
              <a:latin typeface="Roboto"/>
              <a:ea typeface="Roboto"/>
              <a:cs typeface="Roboto"/>
              <a:sym typeface="Roboto"/>
            </a:endParaRPr>
          </a:p>
          <a:p>
            <a:pPr indent="-342900" lvl="0" marL="457200" rtl="0" algn="l">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Most accurate with categorical variables</a:t>
            </a:r>
            <a:endParaRPr sz="1800">
              <a:solidFill>
                <a:schemeClr val="dk1"/>
              </a:solidFill>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pic>
        <p:nvPicPr>
          <p:cNvPr id="212" name="Google Shape;212;p34"/>
          <p:cNvPicPr preferRelativeResize="0"/>
          <p:nvPr/>
        </p:nvPicPr>
        <p:blipFill rotWithShape="1">
          <a:blip r:embed="rId3">
            <a:alphaModFix/>
          </a:blip>
          <a:srcRect b="0" l="34120" r="31219" t="79818"/>
          <a:stretch/>
        </p:blipFill>
        <p:spPr>
          <a:xfrm>
            <a:off x="3566675" y="79925"/>
            <a:ext cx="2071100" cy="2017679"/>
          </a:xfrm>
          <a:prstGeom prst="rect">
            <a:avLst/>
          </a:prstGeom>
          <a:noFill/>
          <a:ln>
            <a:noFill/>
          </a:ln>
        </p:spPr>
      </p:pic>
      <p:pic>
        <p:nvPicPr>
          <p:cNvPr id="213" name="Google Shape;213;p34"/>
          <p:cNvPicPr preferRelativeResize="0"/>
          <p:nvPr/>
        </p:nvPicPr>
        <p:blipFill rotWithShape="1">
          <a:blip r:embed="rId4">
            <a:alphaModFix/>
          </a:blip>
          <a:srcRect b="0" l="4168" r="0" t="3288"/>
          <a:stretch/>
        </p:blipFill>
        <p:spPr>
          <a:xfrm>
            <a:off x="451100" y="74875"/>
            <a:ext cx="2009325" cy="2027782"/>
          </a:xfrm>
          <a:prstGeom prst="rect">
            <a:avLst/>
          </a:prstGeom>
          <a:noFill/>
          <a:ln>
            <a:noFill/>
          </a:ln>
        </p:spPr>
      </p:pic>
      <p:pic>
        <p:nvPicPr>
          <p:cNvPr id="214" name="Google Shape;214;p34"/>
          <p:cNvPicPr preferRelativeResize="0"/>
          <p:nvPr/>
        </p:nvPicPr>
        <p:blipFill rotWithShape="1">
          <a:blip r:embed="rId5">
            <a:alphaModFix/>
          </a:blip>
          <a:srcRect b="0" l="1748" r="0" t="2837"/>
          <a:stretch/>
        </p:blipFill>
        <p:spPr>
          <a:xfrm>
            <a:off x="6657325" y="147313"/>
            <a:ext cx="2009325" cy="1999075"/>
          </a:xfrm>
          <a:prstGeom prst="rect">
            <a:avLst/>
          </a:prstGeom>
          <a:noFill/>
          <a:ln>
            <a:noFill/>
          </a:ln>
        </p:spPr>
      </p:pic>
      <p:pic>
        <p:nvPicPr>
          <p:cNvPr id="215" name="Google Shape;215;p34"/>
          <p:cNvPicPr preferRelativeResize="0"/>
          <p:nvPr/>
        </p:nvPicPr>
        <p:blipFill rotWithShape="1">
          <a:blip r:embed="rId6">
            <a:alphaModFix/>
          </a:blip>
          <a:srcRect b="0" l="0" r="0" t="4516"/>
          <a:stretch/>
        </p:blipFill>
        <p:spPr>
          <a:xfrm>
            <a:off x="384138" y="2424525"/>
            <a:ext cx="2143247" cy="2162824"/>
          </a:xfrm>
          <a:prstGeom prst="rect">
            <a:avLst/>
          </a:prstGeom>
          <a:noFill/>
          <a:ln>
            <a:noFill/>
          </a:ln>
        </p:spPr>
      </p:pic>
      <p:pic>
        <p:nvPicPr>
          <p:cNvPr id="216" name="Google Shape;216;p34"/>
          <p:cNvPicPr preferRelativeResize="0"/>
          <p:nvPr/>
        </p:nvPicPr>
        <p:blipFill>
          <a:blip r:embed="rId7">
            <a:alphaModFix/>
          </a:blip>
          <a:stretch>
            <a:fillRect/>
          </a:stretch>
        </p:blipFill>
        <p:spPr>
          <a:xfrm>
            <a:off x="6657337" y="2435676"/>
            <a:ext cx="2103800" cy="2140550"/>
          </a:xfrm>
          <a:prstGeom prst="rect">
            <a:avLst/>
          </a:prstGeom>
          <a:noFill/>
          <a:ln>
            <a:noFill/>
          </a:ln>
        </p:spPr>
      </p:pic>
      <p:pic>
        <p:nvPicPr>
          <p:cNvPr id="217" name="Google Shape;217;p34"/>
          <p:cNvPicPr preferRelativeResize="0"/>
          <p:nvPr/>
        </p:nvPicPr>
        <p:blipFill rotWithShape="1">
          <a:blip r:embed="rId8">
            <a:alphaModFix/>
          </a:blip>
          <a:srcRect b="0" l="0" r="0" t="2959"/>
          <a:stretch/>
        </p:blipFill>
        <p:spPr>
          <a:xfrm>
            <a:off x="3516800" y="2449313"/>
            <a:ext cx="2103826" cy="2113255"/>
          </a:xfrm>
          <a:prstGeom prst="rect">
            <a:avLst/>
          </a:prstGeom>
          <a:noFill/>
          <a:ln>
            <a:noFill/>
          </a:ln>
        </p:spPr>
      </p:pic>
      <p:sp>
        <p:nvSpPr>
          <p:cNvPr id="218" name="Google Shape;218;p34"/>
          <p:cNvSpPr txBox="1"/>
          <p:nvPr/>
        </p:nvSpPr>
        <p:spPr>
          <a:xfrm>
            <a:off x="901275" y="2018850"/>
            <a:ext cx="12510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Median</a:t>
            </a:r>
            <a:endParaRPr sz="1800">
              <a:solidFill>
                <a:schemeClr val="dk1"/>
              </a:solidFill>
              <a:latin typeface="Roboto"/>
              <a:ea typeface="Roboto"/>
              <a:cs typeface="Roboto"/>
              <a:sym typeface="Roboto"/>
            </a:endParaRPr>
          </a:p>
        </p:txBody>
      </p:sp>
      <p:sp>
        <p:nvSpPr>
          <p:cNvPr id="219" name="Google Shape;219;p34"/>
          <p:cNvSpPr txBox="1"/>
          <p:nvPr/>
        </p:nvSpPr>
        <p:spPr>
          <a:xfrm>
            <a:off x="4117900" y="2018850"/>
            <a:ext cx="12510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MICE</a:t>
            </a:r>
            <a:endParaRPr sz="1800">
              <a:solidFill>
                <a:schemeClr val="dk1"/>
              </a:solidFill>
              <a:latin typeface="Roboto"/>
              <a:ea typeface="Roboto"/>
              <a:cs typeface="Roboto"/>
              <a:sym typeface="Roboto"/>
            </a:endParaRPr>
          </a:p>
        </p:txBody>
      </p:sp>
      <p:sp>
        <p:nvSpPr>
          <p:cNvPr id="220" name="Google Shape;220;p34"/>
          <p:cNvSpPr txBox="1"/>
          <p:nvPr/>
        </p:nvSpPr>
        <p:spPr>
          <a:xfrm>
            <a:off x="7052175" y="2058950"/>
            <a:ext cx="15072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MissForest</a:t>
            </a:r>
            <a:endParaRPr sz="1800">
              <a:solidFill>
                <a:schemeClr val="dk1"/>
              </a:solidFill>
              <a:latin typeface="Roboto"/>
              <a:ea typeface="Roboto"/>
              <a:cs typeface="Roboto"/>
              <a:sym typeface="Roboto"/>
            </a:endParaRPr>
          </a:p>
        </p:txBody>
      </p:sp>
      <p:sp>
        <p:nvSpPr>
          <p:cNvPr id="221" name="Google Shape;221;p34"/>
          <p:cNvSpPr txBox="1"/>
          <p:nvPr/>
        </p:nvSpPr>
        <p:spPr>
          <a:xfrm>
            <a:off x="1033350" y="4529700"/>
            <a:ext cx="18855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GAIN</a:t>
            </a:r>
            <a:endParaRPr sz="1800">
              <a:solidFill>
                <a:schemeClr val="dk1"/>
              </a:solidFill>
              <a:latin typeface="Roboto"/>
              <a:ea typeface="Roboto"/>
              <a:cs typeface="Roboto"/>
              <a:sym typeface="Roboto"/>
            </a:endParaRPr>
          </a:p>
        </p:txBody>
      </p:sp>
      <p:sp>
        <p:nvSpPr>
          <p:cNvPr id="222" name="Google Shape;222;p34"/>
          <p:cNvSpPr txBox="1"/>
          <p:nvPr/>
        </p:nvSpPr>
        <p:spPr>
          <a:xfrm>
            <a:off x="4164525" y="4490850"/>
            <a:ext cx="18027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EGAIN</a:t>
            </a:r>
            <a:endParaRPr sz="1800">
              <a:solidFill>
                <a:schemeClr val="dk1"/>
              </a:solidFill>
              <a:latin typeface="Roboto"/>
              <a:ea typeface="Roboto"/>
              <a:cs typeface="Roboto"/>
              <a:sym typeface="Roboto"/>
            </a:endParaRPr>
          </a:p>
        </p:txBody>
      </p:sp>
      <p:sp>
        <p:nvSpPr>
          <p:cNvPr id="223" name="Google Shape;223;p34"/>
          <p:cNvSpPr txBox="1"/>
          <p:nvPr/>
        </p:nvSpPr>
        <p:spPr>
          <a:xfrm>
            <a:off x="7334550" y="4529700"/>
            <a:ext cx="1546200" cy="4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MIWAE</a:t>
            </a:r>
            <a:endParaRPr sz="1800">
              <a:solidFill>
                <a:schemeClr val="dk1"/>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Performance Metrics</a:t>
            </a:r>
            <a:endParaRPr/>
          </a:p>
        </p:txBody>
      </p:sp>
      <p:sp>
        <p:nvSpPr>
          <p:cNvPr id="229" name="Google Shape;229;p35"/>
          <p:cNvSpPr txBox="1"/>
          <p:nvPr>
            <p:ph idx="1" type="body"/>
          </p:nvPr>
        </p:nvSpPr>
        <p:spPr>
          <a:xfrm>
            <a:off x="236500" y="1219325"/>
            <a:ext cx="8832300" cy="24351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a:t>Used to assess how well each imputation method reconstructs missing values and preserves the structure of the data</a:t>
            </a:r>
            <a:endParaRPr sz="1900"/>
          </a:p>
          <a:p>
            <a:pPr indent="0" lvl="0" marL="914400" rtl="0" algn="l">
              <a:spcBef>
                <a:spcPts val="1200"/>
              </a:spcBef>
              <a:spcAft>
                <a:spcPts val="1200"/>
              </a:spcAft>
              <a:buNone/>
            </a:pPr>
            <a:r>
              <a:t/>
            </a:r>
            <a:endParaRPr sz="1900"/>
          </a:p>
        </p:txBody>
      </p:sp>
      <p:sp>
        <p:nvSpPr>
          <p:cNvPr id="230" name="Google Shape;230;p35"/>
          <p:cNvSpPr txBox="1"/>
          <p:nvPr/>
        </p:nvSpPr>
        <p:spPr>
          <a:xfrm>
            <a:off x="387900" y="1368575"/>
            <a:ext cx="8106300" cy="400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3300">
              <a:solidFill>
                <a:schemeClr val="dk1"/>
              </a:solidFill>
              <a:latin typeface="Roboto"/>
              <a:ea typeface="Roboto"/>
              <a:cs typeface="Roboto"/>
              <a:sym typeface="Roboto"/>
            </a:endParaRPr>
          </a:p>
          <a:p>
            <a:pPr indent="-342900" lvl="0" marL="457200" rtl="0" algn="l">
              <a:lnSpc>
                <a:spcPct val="115000"/>
              </a:lnSpc>
              <a:spcBef>
                <a:spcPts val="1200"/>
              </a:spcBef>
              <a:spcAft>
                <a:spcPts val="0"/>
              </a:spcAft>
              <a:buClr>
                <a:schemeClr val="dk1"/>
              </a:buClr>
              <a:buSzPts val="1800"/>
              <a:buFont typeface="Roboto"/>
              <a:buChar char="●"/>
            </a:pPr>
            <a:r>
              <a:rPr lang="en" sz="1800">
                <a:solidFill>
                  <a:schemeClr val="dk1"/>
                </a:solidFill>
                <a:latin typeface="Roboto"/>
                <a:ea typeface="Roboto"/>
                <a:cs typeface="Roboto"/>
                <a:sym typeface="Roboto"/>
              </a:rPr>
              <a:t>Root Mean Square Error (RMSE)</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Used for continuous variables </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Measures distance between the predicted and actual values</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Lower values = lower deviation from present values</a:t>
            </a:r>
            <a:endParaRPr sz="1800">
              <a:solidFill>
                <a:schemeClr val="dk1"/>
              </a:solidFill>
              <a:latin typeface="Roboto"/>
              <a:ea typeface="Roboto"/>
              <a:cs typeface="Roboto"/>
              <a:sym typeface="Roboto"/>
            </a:endParaRPr>
          </a:p>
          <a:p>
            <a:pPr indent="-342900" lvl="0" marL="4572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Proportion of Falsely Classified (PFC)</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Used for categorical variables.</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Measures the proportion of imputed categories that are incorrect.</a:t>
            </a:r>
            <a:endParaRPr sz="1800">
              <a:solidFill>
                <a:schemeClr val="dk1"/>
              </a:solidFill>
              <a:latin typeface="Roboto"/>
              <a:ea typeface="Roboto"/>
              <a:cs typeface="Roboto"/>
              <a:sym typeface="Roboto"/>
            </a:endParaRPr>
          </a:p>
          <a:p>
            <a:pPr indent="-342900" lvl="1" marL="914400" rtl="0" algn="l">
              <a:lnSpc>
                <a:spcPct val="115000"/>
              </a:lnSpc>
              <a:spcBef>
                <a:spcPts val="0"/>
              </a:spcBef>
              <a:spcAft>
                <a:spcPts val="0"/>
              </a:spcAft>
              <a:buClr>
                <a:schemeClr val="dk1"/>
              </a:buClr>
              <a:buSzPts val="1800"/>
              <a:buFont typeface="Roboto"/>
              <a:buChar char="○"/>
            </a:pPr>
            <a:r>
              <a:rPr lang="en" sz="1800">
                <a:solidFill>
                  <a:schemeClr val="dk1"/>
                </a:solidFill>
                <a:latin typeface="Roboto"/>
                <a:ea typeface="Roboto"/>
                <a:cs typeface="Roboto"/>
                <a:sym typeface="Roboto"/>
              </a:rPr>
              <a:t>Lower = better categorical reconstruction</a:t>
            </a:r>
            <a:endParaRPr sz="1800">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6"/>
          <p:cNvSpPr txBox="1"/>
          <p:nvPr>
            <p:ph type="title"/>
          </p:nvPr>
        </p:nvSpPr>
        <p:spPr>
          <a:xfrm>
            <a:off x="0" y="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Comparative Metrics</a:t>
            </a:r>
            <a:endParaRPr/>
          </a:p>
        </p:txBody>
      </p:sp>
      <p:graphicFrame>
        <p:nvGraphicFramePr>
          <p:cNvPr id="236" name="Google Shape;236;p36"/>
          <p:cNvGraphicFramePr/>
          <p:nvPr/>
        </p:nvGraphicFramePr>
        <p:xfrm>
          <a:off x="204788" y="619475"/>
          <a:ext cx="3000000" cy="3000000"/>
        </p:xfrm>
        <a:graphic>
          <a:graphicData uri="http://schemas.openxmlformats.org/drawingml/2006/table">
            <a:tbl>
              <a:tblPr>
                <a:noFill/>
                <a:tableStyleId>{B7843EF8-DCA9-4AE6-A09F-39E1FC3FAB97}</a:tableStyleId>
              </a:tblPr>
              <a:tblGrid>
                <a:gridCol w="1525500"/>
                <a:gridCol w="1896850"/>
                <a:gridCol w="1917775"/>
                <a:gridCol w="1764575"/>
                <a:gridCol w="1629700"/>
              </a:tblGrid>
              <a:tr h="378475">
                <a:tc>
                  <a:txBody>
                    <a:bodyPr/>
                    <a:lstStyle/>
                    <a:p>
                      <a:pPr indent="0" lvl="0" marL="0" rtl="0" algn="ctr">
                        <a:lnSpc>
                          <a:spcPct val="115000"/>
                        </a:lnSpc>
                        <a:spcBef>
                          <a:spcPts val="0"/>
                        </a:spcBef>
                        <a:spcAft>
                          <a:spcPts val="0"/>
                        </a:spcAft>
                        <a:buNone/>
                      </a:pPr>
                      <a:r>
                        <a:rPr b="1" lang="en" sz="2100"/>
                        <a:t>Method</a:t>
                      </a:r>
                      <a:endParaRPr b="1" sz="2100"/>
                    </a:p>
                  </a:txBody>
                  <a:tcPr marT="19050" marB="19050" marR="28575" marL="28575" anchor="b">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2100"/>
                        <a:t>Total RMSE</a:t>
                      </a:r>
                      <a:endParaRPr b="1" sz="2100"/>
                    </a:p>
                  </a:txBody>
                  <a:tcPr marT="19050" marB="19050" marR="28575" marL="28575" anchor="b">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2100"/>
                        <a:t>Mean </a:t>
                      </a:r>
                      <a:r>
                        <a:rPr b="1" lang="en" sz="2100"/>
                        <a:t>RMSE</a:t>
                      </a:r>
                      <a:endParaRPr b="1" sz="2100"/>
                    </a:p>
                  </a:txBody>
                  <a:tcPr marT="19050" marB="19050" marR="28575" marL="28575" anchor="b">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2100"/>
                        <a:t>Total PFC</a:t>
                      </a:r>
                      <a:endParaRPr b="1" sz="2100"/>
                    </a:p>
                  </a:txBody>
                  <a:tcPr marT="19050" marB="19050" marR="28575" marL="28575" anchor="b">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C9DAF8"/>
                    </a:solidFill>
                  </a:tcPr>
                </a:tc>
                <a:tc>
                  <a:txBody>
                    <a:bodyPr/>
                    <a:lstStyle/>
                    <a:p>
                      <a:pPr indent="0" lvl="0" marL="0" rtl="0" algn="ctr">
                        <a:lnSpc>
                          <a:spcPct val="115000"/>
                        </a:lnSpc>
                        <a:spcBef>
                          <a:spcPts val="0"/>
                        </a:spcBef>
                        <a:spcAft>
                          <a:spcPts val="0"/>
                        </a:spcAft>
                        <a:buNone/>
                      </a:pPr>
                      <a:r>
                        <a:rPr b="1" lang="en" sz="2100"/>
                        <a:t>Mean </a:t>
                      </a:r>
                      <a:r>
                        <a:rPr b="1" lang="en" sz="2100"/>
                        <a:t>PFC</a:t>
                      </a:r>
                      <a:endParaRPr b="1" sz="2100"/>
                    </a:p>
                  </a:txBody>
                  <a:tcPr marT="19050" marB="19050" marR="28575" marL="28575" anchor="b">
                    <a:lnL cap="flat" cmpd="sng" w="28575">
                      <a:solidFill>
                        <a:schemeClr val="accent5"/>
                      </a:solidFill>
                      <a:prstDash val="solid"/>
                      <a:round/>
                      <a:headEnd len="sm" w="sm" type="none"/>
                      <a:tailEnd len="sm" w="sm" type="none"/>
                    </a:lnL>
                    <a:lnR cap="flat" cmpd="sng" w="28575">
                      <a:solidFill>
                        <a:schemeClr val="accent5"/>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28575">
                      <a:solidFill>
                        <a:schemeClr val="accent5"/>
                      </a:solidFill>
                      <a:prstDash val="solid"/>
                      <a:round/>
                      <a:headEnd len="sm" w="sm" type="none"/>
                      <a:tailEnd len="sm" w="sm" type="none"/>
                    </a:lnB>
                    <a:solidFill>
                      <a:srgbClr val="C9DAF8"/>
                    </a:solidFill>
                  </a:tcPr>
                </a:tc>
              </a:tr>
              <a:tr h="562200">
                <a:tc>
                  <a:txBody>
                    <a:bodyPr/>
                    <a:lstStyle/>
                    <a:p>
                      <a:pPr indent="0" lvl="0" marL="0" rtl="0" algn="l">
                        <a:lnSpc>
                          <a:spcPct val="115000"/>
                        </a:lnSpc>
                        <a:spcBef>
                          <a:spcPts val="0"/>
                        </a:spcBef>
                        <a:spcAft>
                          <a:spcPts val="0"/>
                        </a:spcAft>
                        <a:buNone/>
                      </a:pPr>
                      <a:r>
                        <a:rPr lang="en" sz="2100"/>
                        <a:t>Median</a:t>
                      </a:r>
                      <a:endParaRPr sz="2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2200">
                          <a:latin typeface="Courier New"/>
                          <a:ea typeface="Courier New"/>
                          <a:cs typeface="Courier New"/>
                          <a:sym typeface="Courier New"/>
                        </a:rPr>
                        <a:t>102.4088</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i="1" lang="en" sz="2200">
                          <a:latin typeface="Courier New"/>
                          <a:ea typeface="Courier New"/>
                          <a:cs typeface="Courier New"/>
                          <a:sym typeface="Courier New"/>
                        </a:rPr>
                        <a:t>12.8011</a:t>
                      </a:r>
                      <a:endParaRPr i="1"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r">
                        <a:lnSpc>
                          <a:spcPct val="115000"/>
                        </a:lnSpc>
                        <a:spcBef>
                          <a:spcPts val="0"/>
                        </a:spcBef>
                        <a:spcAft>
                          <a:spcPts val="0"/>
                        </a:spcAft>
                        <a:buNone/>
                      </a:pPr>
                      <a:r>
                        <a:rPr lang="en" sz="2200">
                          <a:latin typeface="Courier New"/>
                          <a:ea typeface="Courier New"/>
                          <a:cs typeface="Courier New"/>
                          <a:sym typeface="Courier New"/>
                        </a:rPr>
                        <a:t>1.9546</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r">
                        <a:lnSpc>
                          <a:spcPct val="115000"/>
                        </a:lnSpc>
                        <a:spcBef>
                          <a:spcPts val="0"/>
                        </a:spcBef>
                        <a:spcAft>
                          <a:spcPts val="0"/>
                        </a:spcAft>
                        <a:buNone/>
                      </a:pPr>
                      <a:r>
                        <a:rPr i="1" lang="en" sz="2200">
                          <a:latin typeface="Courier New"/>
                          <a:ea typeface="Courier New"/>
                          <a:cs typeface="Courier New"/>
                          <a:sym typeface="Courier New"/>
                        </a:rPr>
                        <a:t>0.2771</a:t>
                      </a:r>
                      <a:endParaRPr i="1"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28575">
                      <a:solidFill>
                        <a:schemeClr val="accent5"/>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r>
              <a:tr h="562200">
                <a:tc>
                  <a:txBody>
                    <a:bodyPr/>
                    <a:lstStyle/>
                    <a:p>
                      <a:pPr indent="0" lvl="0" marL="0" rtl="0" algn="l">
                        <a:lnSpc>
                          <a:spcPct val="115000"/>
                        </a:lnSpc>
                        <a:spcBef>
                          <a:spcPts val="0"/>
                        </a:spcBef>
                        <a:spcAft>
                          <a:spcPts val="0"/>
                        </a:spcAft>
                        <a:buNone/>
                      </a:pPr>
                      <a:r>
                        <a:rPr lang="en" sz="2100"/>
                        <a:t>Mice</a:t>
                      </a:r>
                      <a:endParaRPr sz="2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 sz="2200">
                          <a:latin typeface="Courier New"/>
                          <a:ea typeface="Courier New"/>
                          <a:cs typeface="Courier New"/>
                          <a:sym typeface="Courier New"/>
                        </a:rPr>
                        <a:t>117.1656</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l">
                        <a:spcBef>
                          <a:spcPts val="0"/>
                        </a:spcBef>
                        <a:spcAft>
                          <a:spcPts val="0"/>
                        </a:spcAft>
                        <a:buNone/>
                      </a:pPr>
                      <a:r>
                        <a:rPr lang="en" sz="2200">
                          <a:latin typeface="Courier New"/>
                          <a:ea typeface="Courier New"/>
                          <a:cs typeface="Courier New"/>
                          <a:sym typeface="Courier New"/>
                        </a:rPr>
                        <a:t>14.6457</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r">
                        <a:lnSpc>
                          <a:spcPct val="115000"/>
                        </a:lnSpc>
                        <a:spcBef>
                          <a:spcPts val="0"/>
                        </a:spcBef>
                        <a:spcAft>
                          <a:spcPts val="0"/>
                        </a:spcAft>
                        <a:buNone/>
                      </a:pPr>
                      <a:r>
                        <a:rPr lang="en" sz="2200">
                          <a:latin typeface="Courier New"/>
                          <a:ea typeface="Courier New"/>
                          <a:cs typeface="Courier New"/>
                          <a:sym typeface="Courier New"/>
                        </a:rPr>
                        <a:t>1.7306</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c>
                  <a:txBody>
                    <a:bodyPr/>
                    <a:lstStyle/>
                    <a:p>
                      <a:pPr indent="0" lvl="0" marL="0" rtl="0" algn="r">
                        <a:lnSpc>
                          <a:spcPct val="115000"/>
                        </a:lnSpc>
                        <a:spcBef>
                          <a:spcPts val="0"/>
                        </a:spcBef>
                        <a:spcAft>
                          <a:spcPts val="0"/>
                        </a:spcAft>
                        <a:buNone/>
                      </a:pPr>
                      <a:r>
                        <a:rPr lang="en" sz="2200">
                          <a:latin typeface="Courier New"/>
                          <a:ea typeface="Courier New"/>
                          <a:cs typeface="Courier New"/>
                          <a:sym typeface="Courier New"/>
                        </a:rPr>
                        <a:t>0.2453</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9DAF8"/>
                    </a:solidFill>
                  </a:tcPr>
                </a:tc>
              </a:tr>
              <a:tr h="562200">
                <a:tc>
                  <a:txBody>
                    <a:bodyPr/>
                    <a:lstStyle/>
                    <a:p>
                      <a:pPr indent="0" lvl="0" marL="0" rtl="0" algn="l">
                        <a:lnSpc>
                          <a:spcPct val="115000"/>
                        </a:lnSpc>
                        <a:spcBef>
                          <a:spcPts val="0"/>
                        </a:spcBef>
                        <a:spcAft>
                          <a:spcPts val="0"/>
                        </a:spcAft>
                        <a:buNone/>
                      </a:pPr>
                      <a:r>
                        <a:rPr lang="en" sz="2100"/>
                        <a:t>MissForest</a:t>
                      </a:r>
                      <a:endParaRPr sz="2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2200">
                          <a:latin typeface="Courier New"/>
                          <a:ea typeface="Courier New"/>
                          <a:cs typeface="Courier New"/>
                          <a:sym typeface="Courier New"/>
                        </a:rPr>
                        <a:t>123.9</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2200">
                          <a:latin typeface="Courier New"/>
                          <a:ea typeface="Courier New"/>
                          <a:cs typeface="Courier New"/>
                          <a:sym typeface="Courier New"/>
                        </a:rPr>
                        <a:t>15.4875</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r">
                        <a:lnSpc>
                          <a:spcPct val="115000"/>
                        </a:lnSpc>
                        <a:spcBef>
                          <a:spcPts val="0"/>
                        </a:spcBef>
                        <a:spcAft>
                          <a:spcPts val="0"/>
                        </a:spcAft>
                        <a:buNone/>
                      </a:pPr>
                      <a:r>
                        <a:rPr lang="en" sz="2200">
                          <a:latin typeface="Courier New"/>
                          <a:ea typeface="Courier New"/>
                          <a:cs typeface="Courier New"/>
                          <a:sym typeface="Courier New"/>
                        </a:rPr>
                        <a:t>1.8255</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r">
                        <a:lnSpc>
                          <a:spcPct val="115000"/>
                        </a:lnSpc>
                        <a:spcBef>
                          <a:spcPts val="0"/>
                        </a:spcBef>
                        <a:spcAft>
                          <a:spcPts val="0"/>
                        </a:spcAft>
                        <a:buNone/>
                      </a:pPr>
                      <a:r>
                        <a:rPr lang="en" sz="2200">
                          <a:latin typeface="Courier New"/>
                          <a:ea typeface="Courier New"/>
                          <a:cs typeface="Courier New"/>
                          <a:sym typeface="Courier New"/>
                        </a:rPr>
                        <a:t>0.2587</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r>
              <a:tr h="562200">
                <a:tc>
                  <a:txBody>
                    <a:bodyPr/>
                    <a:lstStyle/>
                    <a:p>
                      <a:pPr indent="0" lvl="0" marL="0" rtl="0" algn="l">
                        <a:lnSpc>
                          <a:spcPct val="115000"/>
                        </a:lnSpc>
                        <a:spcBef>
                          <a:spcPts val="0"/>
                        </a:spcBef>
                        <a:spcAft>
                          <a:spcPts val="0"/>
                        </a:spcAft>
                        <a:buNone/>
                      </a:pPr>
                      <a:r>
                        <a:rPr lang="en" sz="2100"/>
                        <a:t>GAIN</a:t>
                      </a:r>
                      <a:endParaRPr sz="2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sz="2200">
                          <a:latin typeface="Courier New"/>
                          <a:ea typeface="Courier New"/>
                          <a:cs typeface="Courier New"/>
                          <a:sym typeface="Courier New"/>
                        </a:rPr>
                        <a:t>132.832</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sz="2200">
                          <a:latin typeface="Courier New"/>
                          <a:ea typeface="Courier New"/>
                          <a:cs typeface="Courier New"/>
                          <a:sym typeface="Courier New"/>
                        </a:rPr>
                        <a:t>16.604</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r">
                        <a:lnSpc>
                          <a:spcPct val="115000"/>
                        </a:lnSpc>
                        <a:spcBef>
                          <a:spcPts val="0"/>
                        </a:spcBef>
                        <a:spcAft>
                          <a:spcPts val="0"/>
                        </a:spcAft>
                        <a:buNone/>
                      </a:pPr>
                      <a:r>
                        <a:rPr lang="en" sz="2200">
                          <a:latin typeface="Courier New"/>
                          <a:ea typeface="Courier New"/>
                          <a:cs typeface="Courier New"/>
                          <a:sym typeface="Courier New"/>
                        </a:rPr>
                        <a:t>1.6758</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r">
                        <a:lnSpc>
                          <a:spcPct val="115000"/>
                        </a:lnSpc>
                        <a:spcBef>
                          <a:spcPts val="0"/>
                        </a:spcBef>
                        <a:spcAft>
                          <a:spcPts val="0"/>
                        </a:spcAft>
                        <a:buNone/>
                      </a:pPr>
                      <a:r>
                        <a:rPr i="1" lang="en" sz="2200">
                          <a:latin typeface="Courier New"/>
                          <a:ea typeface="Courier New"/>
                          <a:cs typeface="Courier New"/>
                          <a:sym typeface="Courier New"/>
                        </a:rPr>
                        <a:t>0.2375</a:t>
                      </a:r>
                      <a:endParaRPr i="1"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r h="562200">
                <a:tc>
                  <a:txBody>
                    <a:bodyPr/>
                    <a:lstStyle/>
                    <a:p>
                      <a:pPr indent="0" lvl="0" marL="0" rtl="0" algn="l">
                        <a:lnSpc>
                          <a:spcPct val="115000"/>
                        </a:lnSpc>
                        <a:spcBef>
                          <a:spcPts val="0"/>
                        </a:spcBef>
                        <a:spcAft>
                          <a:spcPts val="0"/>
                        </a:spcAft>
                        <a:buNone/>
                      </a:pPr>
                      <a:r>
                        <a:rPr lang="en" sz="2100"/>
                        <a:t>EGAIN</a:t>
                      </a:r>
                      <a:endParaRPr sz="2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lang="en" sz="2200">
                          <a:latin typeface="Courier New"/>
                          <a:ea typeface="Courier New"/>
                          <a:cs typeface="Courier New"/>
                          <a:sym typeface="Courier New"/>
                        </a:rPr>
                        <a:t>134.7432</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i="1" lang="en" sz="2200">
                          <a:latin typeface="Courier New"/>
                          <a:ea typeface="Courier New"/>
                          <a:cs typeface="Courier New"/>
                          <a:sym typeface="Courier New"/>
                        </a:rPr>
                        <a:t>16.8429</a:t>
                      </a:r>
                      <a:endParaRPr i="1"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r">
                        <a:lnSpc>
                          <a:spcPct val="115000"/>
                        </a:lnSpc>
                        <a:spcBef>
                          <a:spcPts val="0"/>
                        </a:spcBef>
                        <a:spcAft>
                          <a:spcPts val="0"/>
                        </a:spcAft>
                        <a:buNone/>
                      </a:pPr>
                      <a:r>
                        <a:rPr lang="en" sz="2200">
                          <a:latin typeface="Courier New"/>
                          <a:ea typeface="Courier New"/>
                          <a:cs typeface="Courier New"/>
                          <a:sym typeface="Courier New"/>
                        </a:rPr>
                        <a:t>1.8936</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c>
                  <a:txBody>
                    <a:bodyPr/>
                    <a:lstStyle/>
                    <a:p>
                      <a:pPr indent="0" lvl="0" marL="0" rtl="0" algn="r">
                        <a:lnSpc>
                          <a:spcPct val="115000"/>
                        </a:lnSpc>
                        <a:spcBef>
                          <a:spcPts val="0"/>
                        </a:spcBef>
                        <a:spcAft>
                          <a:spcPts val="0"/>
                        </a:spcAft>
                        <a:buNone/>
                      </a:pPr>
                      <a:r>
                        <a:rPr lang="en" sz="2200">
                          <a:latin typeface="Courier New"/>
                          <a:ea typeface="Courier New"/>
                          <a:cs typeface="Courier New"/>
                          <a:sym typeface="Courier New"/>
                        </a:rPr>
                        <a:t>0.2684</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D9EAD3"/>
                    </a:solidFill>
                  </a:tcPr>
                </a:tc>
              </a:tr>
              <a:tr h="613325">
                <a:tc>
                  <a:txBody>
                    <a:bodyPr/>
                    <a:lstStyle/>
                    <a:p>
                      <a:pPr indent="0" lvl="0" marL="0" rtl="0" algn="l">
                        <a:lnSpc>
                          <a:spcPct val="115000"/>
                        </a:lnSpc>
                        <a:spcBef>
                          <a:spcPts val="0"/>
                        </a:spcBef>
                        <a:spcAft>
                          <a:spcPts val="0"/>
                        </a:spcAft>
                        <a:buNone/>
                      </a:pPr>
                      <a:r>
                        <a:rPr lang="en" sz="2100"/>
                        <a:t>MIWAE</a:t>
                      </a:r>
                      <a:endParaRPr sz="21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sz="2200">
                          <a:latin typeface="Courier New"/>
                          <a:ea typeface="Courier New"/>
                          <a:cs typeface="Courier New"/>
                          <a:sym typeface="Courier New"/>
                        </a:rPr>
                        <a:t>126.9224</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spcBef>
                          <a:spcPts val="0"/>
                        </a:spcBef>
                        <a:spcAft>
                          <a:spcPts val="0"/>
                        </a:spcAft>
                        <a:buNone/>
                      </a:pPr>
                      <a:r>
                        <a:rPr lang="en" sz="2200">
                          <a:latin typeface="Courier New"/>
                          <a:ea typeface="Courier New"/>
                          <a:cs typeface="Courier New"/>
                          <a:sym typeface="Courier New"/>
                        </a:rPr>
                        <a:t>15.8653</a:t>
                      </a:r>
                      <a:endParaRPr sz="2200">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r">
                        <a:lnSpc>
                          <a:spcPct val="115000"/>
                        </a:lnSpc>
                        <a:spcBef>
                          <a:spcPts val="0"/>
                        </a:spcBef>
                        <a:spcAft>
                          <a:spcPts val="0"/>
                        </a:spcAft>
                        <a:buNone/>
                      </a:pPr>
                      <a:r>
                        <a:rPr lang="en" sz="2200">
                          <a:solidFill>
                            <a:srgbClr val="1F1F1F"/>
                          </a:solidFill>
                          <a:latin typeface="Courier New"/>
                          <a:ea typeface="Courier New"/>
                          <a:cs typeface="Courier New"/>
                          <a:sym typeface="Courier New"/>
                        </a:rPr>
                        <a:t>1.777</a:t>
                      </a:r>
                      <a:endParaRPr sz="2200">
                        <a:solidFill>
                          <a:srgbClr val="1F1F1F"/>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r">
                        <a:lnSpc>
                          <a:spcPct val="115000"/>
                        </a:lnSpc>
                        <a:spcBef>
                          <a:spcPts val="0"/>
                        </a:spcBef>
                        <a:spcAft>
                          <a:spcPts val="0"/>
                        </a:spcAft>
                        <a:buNone/>
                      </a:pPr>
                      <a:r>
                        <a:rPr lang="en" sz="2200">
                          <a:solidFill>
                            <a:srgbClr val="1F1F1F"/>
                          </a:solidFill>
                          <a:latin typeface="Courier New"/>
                          <a:ea typeface="Courier New"/>
                          <a:cs typeface="Courier New"/>
                          <a:sym typeface="Courier New"/>
                        </a:rPr>
                        <a:t>0.252</a:t>
                      </a:r>
                      <a:endParaRPr sz="2200">
                        <a:solidFill>
                          <a:srgbClr val="1F1F1F"/>
                        </a:solidFill>
                        <a:latin typeface="Courier New"/>
                        <a:ea typeface="Courier New"/>
                        <a:cs typeface="Courier New"/>
                        <a:sym typeface="Courier New"/>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pic>
        <p:nvPicPr>
          <p:cNvPr id="241" name="Google Shape;241;p37"/>
          <p:cNvPicPr preferRelativeResize="0"/>
          <p:nvPr/>
        </p:nvPicPr>
        <p:blipFill>
          <a:blip r:embed="rId3">
            <a:alphaModFix/>
          </a:blip>
          <a:stretch>
            <a:fillRect/>
          </a:stretch>
        </p:blipFill>
        <p:spPr>
          <a:xfrm>
            <a:off x="164125" y="614350"/>
            <a:ext cx="4504850" cy="3914818"/>
          </a:xfrm>
          <a:prstGeom prst="rect">
            <a:avLst/>
          </a:prstGeom>
          <a:noFill/>
          <a:ln cap="flat" cmpd="sng" w="28575">
            <a:solidFill>
              <a:schemeClr val="accent2"/>
            </a:solidFill>
            <a:prstDash val="solid"/>
            <a:round/>
            <a:headEnd len="sm" w="sm" type="none"/>
            <a:tailEnd len="sm" w="sm" type="none"/>
          </a:ln>
        </p:spPr>
      </p:pic>
      <p:pic>
        <p:nvPicPr>
          <p:cNvPr id="242" name="Google Shape;242;p37"/>
          <p:cNvPicPr preferRelativeResize="0"/>
          <p:nvPr/>
        </p:nvPicPr>
        <p:blipFill>
          <a:blip r:embed="rId4">
            <a:alphaModFix/>
          </a:blip>
          <a:stretch>
            <a:fillRect/>
          </a:stretch>
        </p:blipFill>
        <p:spPr>
          <a:xfrm>
            <a:off x="4903575" y="467938"/>
            <a:ext cx="4170225" cy="4207626"/>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8"/>
          <p:cNvPicPr preferRelativeResize="0"/>
          <p:nvPr/>
        </p:nvPicPr>
        <p:blipFill rotWithShape="1">
          <a:blip r:embed="rId3">
            <a:alphaModFix/>
          </a:blip>
          <a:srcRect b="0" l="6658" r="13220" t="0"/>
          <a:stretch/>
        </p:blipFill>
        <p:spPr>
          <a:xfrm>
            <a:off x="190225" y="1397175"/>
            <a:ext cx="4155550" cy="3058175"/>
          </a:xfrm>
          <a:prstGeom prst="rect">
            <a:avLst/>
          </a:prstGeom>
          <a:noFill/>
          <a:ln cap="flat" cmpd="sng" w="28575">
            <a:solidFill>
              <a:schemeClr val="accent2"/>
            </a:solidFill>
            <a:prstDash val="solid"/>
            <a:round/>
            <a:headEnd len="sm" w="sm" type="none"/>
            <a:tailEnd len="sm" w="sm" type="none"/>
          </a:ln>
        </p:spPr>
      </p:pic>
      <p:pic>
        <p:nvPicPr>
          <p:cNvPr id="248" name="Google Shape;248;p38"/>
          <p:cNvPicPr preferRelativeResize="0"/>
          <p:nvPr/>
        </p:nvPicPr>
        <p:blipFill rotWithShape="1">
          <a:blip r:embed="rId4">
            <a:alphaModFix/>
          </a:blip>
          <a:srcRect b="0" l="5884" r="12609" t="0"/>
          <a:stretch/>
        </p:blipFill>
        <p:spPr>
          <a:xfrm>
            <a:off x="4746575" y="1436463"/>
            <a:ext cx="4155550" cy="2979595"/>
          </a:xfrm>
          <a:prstGeom prst="rect">
            <a:avLst/>
          </a:prstGeom>
          <a:noFill/>
          <a:ln cap="flat" cmpd="sng" w="28575">
            <a:solidFill>
              <a:schemeClr val="accent2"/>
            </a:solidFill>
            <a:prstDash val="solid"/>
            <a:round/>
            <a:headEnd len="sm" w="sm" type="none"/>
            <a:tailEnd len="sm" w="sm" type="none"/>
          </a:ln>
        </p:spPr>
      </p:pic>
      <p:sp>
        <p:nvSpPr>
          <p:cNvPr id="249" name="Google Shape;249;p38"/>
          <p:cNvSpPr txBox="1"/>
          <p:nvPr/>
        </p:nvSpPr>
        <p:spPr>
          <a:xfrm>
            <a:off x="190225" y="415700"/>
            <a:ext cx="6764100" cy="646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3000">
                <a:solidFill>
                  <a:schemeClr val="dk1"/>
                </a:solidFill>
                <a:latin typeface="Roboto Slab"/>
                <a:ea typeface="Roboto Slab"/>
                <a:cs typeface="Roboto Slab"/>
                <a:sym typeface="Roboto Slab"/>
              </a:rPr>
              <a:t>Closer</a:t>
            </a:r>
            <a:r>
              <a:rPr lang="en" sz="2500">
                <a:solidFill>
                  <a:schemeClr val="dk1"/>
                </a:solidFill>
                <a:latin typeface="Roboto"/>
                <a:ea typeface="Roboto"/>
                <a:cs typeface="Roboto"/>
                <a:sym typeface="Roboto"/>
              </a:rPr>
              <a:t> Look at RMSE</a:t>
            </a:r>
            <a:endParaRPr sz="2500">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9"/>
          <p:cNvSpPr txBox="1"/>
          <p:nvPr/>
        </p:nvSpPr>
        <p:spPr>
          <a:xfrm>
            <a:off x="190225" y="415700"/>
            <a:ext cx="6764100" cy="6465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3000">
                <a:solidFill>
                  <a:schemeClr val="dk1"/>
                </a:solidFill>
                <a:latin typeface="Roboto Slab"/>
                <a:ea typeface="Roboto Slab"/>
                <a:cs typeface="Roboto Slab"/>
                <a:sym typeface="Roboto Slab"/>
              </a:rPr>
              <a:t>Closer</a:t>
            </a:r>
            <a:r>
              <a:rPr lang="en" sz="2500">
                <a:solidFill>
                  <a:schemeClr val="dk1"/>
                </a:solidFill>
                <a:latin typeface="Roboto"/>
                <a:ea typeface="Roboto"/>
                <a:cs typeface="Roboto"/>
                <a:sym typeface="Roboto"/>
              </a:rPr>
              <a:t> Look at PFC</a:t>
            </a:r>
            <a:endParaRPr sz="2500">
              <a:solidFill>
                <a:schemeClr val="dk1"/>
              </a:solidFill>
              <a:latin typeface="Roboto"/>
              <a:ea typeface="Roboto"/>
              <a:cs typeface="Roboto"/>
              <a:sym typeface="Roboto"/>
            </a:endParaRPr>
          </a:p>
        </p:txBody>
      </p:sp>
      <p:pic>
        <p:nvPicPr>
          <p:cNvPr id="255" name="Google Shape;255;p39"/>
          <p:cNvPicPr preferRelativeResize="0"/>
          <p:nvPr/>
        </p:nvPicPr>
        <p:blipFill rotWithShape="1">
          <a:blip r:embed="rId3">
            <a:alphaModFix/>
          </a:blip>
          <a:srcRect b="0" l="6035" r="15280" t="0"/>
          <a:stretch/>
        </p:blipFill>
        <p:spPr>
          <a:xfrm>
            <a:off x="190225" y="1402475"/>
            <a:ext cx="4474149" cy="3314700"/>
          </a:xfrm>
          <a:prstGeom prst="rect">
            <a:avLst/>
          </a:prstGeom>
          <a:noFill/>
          <a:ln cap="flat" cmpd="sng" w="28575">
            <a:solidFill>
              <a:schemeClr val="accent2"/>
            </a:solidFill>
            <a:prstDash val="solid"/>
            <a:round/>
            <a:headEnd len="sm" w="sm" type="none"/>
            <a:tailEnd len="sm" w="sm" type="none"/>
          </a:ln>
        </p:spPr>
      </p:pic>
      <p:pic>
        <p:nvPicPr>
          <p:cNvPr id="256" name="Google Shape;256;p39"/>
          <p:cNvPicPr preferRelativeResize="0"/>
          <p:nvPr/>
        </p:nvPicPr>
        <p:blipFill rotWithShape="1">
          <a:blip r:embed="rId4">
            <a:alphaModFix/>
          </a:blip>
          <a:srcRect b="0" l="7347" r="13651" t="0"/>
          <a:stretch/>
        </p:blipFill>
        <p:spPr>
          <a:xfrm>
            <a:off x="4911000" y="1402475"/>
            <a:ext cx="3970125" cy="2947175"/>
          </a:xfrm>
          <a:prstGeom prst="rect">
            <a:avLst/>
          </a:prstGeom>
          <a:noFill/>
          <a:ln cap="flat" cmpd="sng" w="28575">
            <a:solidFill>
              <a:schemeClr val="accent2"/>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Takeaways</a:t>
            </a:r>
            <a:endParaRPr/>
          </a:p>
        </p:txBody>
      </p:sp>
      <p:sp>
        <p:nvSpPr>
          <p:cNvPr id="262" name="Google Shape;262;p4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en" sz="2300"/>
              <a:t>Frameworks are complete with six diverse imputation methods</a:t>
            </a:r>
            <a:endParaRPr sz="2300"/>
          </a:p>
          <a:p>
            <a:pPr indent="-374650" lvl="0" marL="457200" rtl="0" algn="l">
              <a:spcBef>
                <a:spcPts val="0"/>
              </a:spcBef>
              <a:spcAft>
                <a:spcPts val="0"/>
              </a:spcAft>
              <a:buSzPts val="2300"/>
              <a:buChar char="●"/>
            </a:pPr>
            <a:r>
              <a:rPr lang="en" sz="2300"/>
              <a:t>Highest accuracy comes with increased </a:t>
            </a:r>
            <a:r>
              <a:rPr lang="en" sz="2300"/>
              <a:t>computational</a:t>
            </a:r>
            <a:r>
              <a:rPr lang="en" sz="2300"/>
              <a:t> time, generally</a:t>
            </a:r>
            <a:endParaRPr sz="2300"/>
          </a:p>
          <a:p>
            <a:pPr indent="-374650" lvl="0" marL="457200" rtl="0" algn="l">
              <a:spcBef>
                <a:spcPts val="0"/>
              </a:spcBef>
              <a:spcAft>
                <a:spcPts val="0"/>
              </a:spcAft>
              <a:buSzPts val="2300"/>
              <a:buChar char="●"/>
            </a:pPr>
            <a:r>
              <a:rPr lang="en" sz="2300"/>
              <a:t>There is more nuance with variable </a:t>
            </a:r>
            <a:r>
              <a:rPr lang="en" sz="2300"/>
              <a:t>type</a:t>
            </a:r>
            <a:r>
              <a:rPr lang="en" sz="2300"/>
              <a:t> and imputation behavior </a:t>
            </a:r>
            <a:endParaRPr sz="2300"/>
          </a:p>
          <a:p>
            <a:pPr indent="-349250" lvl="1" marL="914400" rtl="0" algn="l">
              <a:spcBef>
                <a:spcPts val="0"/>
              </a:spcBef>
              <a:spcAft>
                <a:spcPts val="0"/>
              </a:spcAft>
              <a:buSzPts val="1900"/>
              <a:buChar char="○"/>
            </a:pPr>
            <a:r>
              <a:rPr lang="en" sz="1900"/>
              <a:t>More experimentation needed</a:t>
            </a:r>
            <a:endParaRPr sz="1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Next Steps and Guiding Questions</a:t>
            </a:r>
            <a:endParaRPr/>
          </a:p>
        </p:txBody>
      </p:sp>
      <p:sp>
        <p:nvSpPr>
          <p:cNvPr id="268" name="Google Shape;268;p4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400050" lvl="0" marL="457200" rtl="0" algn="l">
              <a:lnSpc>
                <a:spcPct val="150000"/>
              </a:lnSpc>
              <a:spcBef>
                <a:spcPts val="0"/>
              </a:spcBef>
              <a:spcAft>
                <a:spcPts val="0"/>
              </a:spcAft>
              <a:buSzPts val="2700"/>
              <a:buChar char="●"/>
            </a:pPr>
            <a:r>
              <a:rPr lang="en" sz="2700"/>
              <a:t>Run additional hyperparameter tuning on deep models</a:t>
            </a:r>
            <a:endParaRPr sz="2700"/>
          </a:p>
          <a:p>
            <a:pPr indent="-400050" lvl="0" marL="457200" rtl="0" algn="l">
              <a:lnSpc>
                <a:spcPct val="150000"/>
              </a:lnSpc>
              <a:spcBef>
                <a:spcPts val="0"/>
              </a:spcBef>
              <a:spcAft>
                <a:spcPts val="0"/>
              </a:spcAft>
              <a:buSzPts val="2700"/>
              <a:buChar char="●"/>
            </a:pPr>
            <a:r>
              <a:rPr lang="en" sz="2700"/>
              <a:t>Validate results with second dataset</a:t>
            </a:r>
            <a:endParaRPr sz="2700"/>
          </a:p>
          <a:p>
            <a:pPr indent="-400050" lvl="0" marL="457200" rtl="0" algn="l">
              <a:lnSpc>
                <a:spcPct val="150000"/>
              </a:lnSpc>
              <a:spcBef>
                <a:spcPts val="0"/>
              </a:spcBef>
              <a:spcAft>
                <a:spcPts val="0"/>
              </a:spcAft>
              <a:buSzPts val="2700"/>
              <a:buChar char="●"/>
            </a:pPr>
            <a:r>
              <a:rPr lang="en" sz="2700"/>
              <a:t>Experiment with combining </a:t>
            </a:r>
            <a:r>
              <a:rPr lang="en" sz="2700"/>
              <a:t>imputation</a:t>
            </a:r>
            <a:r>
              <a:rPr lang="en" sz="2700"/>
              <a:t> methods</a:t>
            </a:r>
            <a:endParaRPr sz="2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Prior</a:t>
            </a:r>
            <a:r>
              <a:rPr lang="en"/>
              <a:t> Experience with Missing Data</a:t>
            </a:r>
            <a:endParaRPr/>
          </a:p>
        </p:txBody>
      </p:sp>
      <p:sp>
        <p:nvSpPr>
          <p:cNvPr id="76" name="Google Shape;76;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87350" lvl="0" marL="457200" rtl="0" algn="l">
              <a:lnSpc>
                <a:spcPct val="150000"/>
              </a:lnSpc>
              <a:spcBef>
                <a:spcPts val="0"/>
              </a:spcBef>
              <a:spcAft>
                <a:spcPts val="0"/>
              </a:spcAft>
              <a:buSzPts val="2500"/>
              <a:buChar char="-"/>
            </a:pPr>
            <a:r>
              <a:rPr lang="en" sz="2500"/>
              <a:t>Summer Internship at the Children’s Hospital of Philadelphia </a:t>
            </a:r>
            <a:endParaRPr sz="2500"/>
          </a:p>
          <a:p>
            <a:pPr indent="-368300" lvl="1" marL="914400" rtl="0" algn="l">
              <a:lnSpc>
                <a:spcPct val="150000"/>
              </a:lnSpc>
              <a:spcBef>
                <a:spcPts val="0"/>
              </a:spcBef>
              <a:spcAft>
                <a:spcPts val="0"/>
              </a:spcAft>
              <a:buSzPts val="2200"/>
              <a:buChar char="-"/>
            </a:pPr>
            <a:r>
              <a:rPr lang="en" sz="2200"/>
              <a:t>Database, Website, and Internal Data Channel</a:t>
            </a:r>
            <a:endParaRPr sz="2200"/>
          </a:p>
          <a:p>
            <a:pPr indent="-387350" lvl="0" marL="457200" rtl="0" algn="l">
              <a:lnSpc>
                <a:spcPct val="150000"/>
              </a:lnSpc>
              <a:spcBef>
                <a:spcPts val="0"/>
              </a:spcBef>
              <a:spcAft>
                <a:spcPts val="0"/>
              </a:spcAft>
              <a:buSzPts val="2500"/>
              <a:buChar char="-"/>
            </a:pPr>
            <a:r>
              <a:rPr lang="en" sz="2500"/>
              <a:t>Biased, unusable, “wasted” data and research</a:t>
            </a:r>
            <a:endParaRPr sz="2500"/>
          </a:p>
          <a:p>
            <a:pPr indent="0" lvl="0" marL="457200" rtl="0" algn="l">
              <a:spcBef>
                <a:spcPts val="1200"/>
              </a:spcBef>
              <a:spcAft>
                <a:spcPts val="1200"/>
              </a:spcAft>
              <a:buNone/>
            </a:pPr>
            <a:r>
              <a:t/>
            </a:r>
            <a:endParaRPr sz="2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ph type="title"/>
          </p:nvPr>
        </p:nvSpPr>
        <p:spPr>
          <a:xfrm>
            <a:off x="387900" y="1152450"/>
            <a:ext cx="8368200" cy="15384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Thank you!</a:t>
            </a:r>
            <a:endParaRPr/>
          </a:p>
        </p:txBody>
      </p:sp>
      <p:sp>
        <p:nvSpPr>
          <p:cNvPr id="274" name="Google Shape;274;p42"/>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4600"/>
              <a:t>Questions?</a:t>
            </a:r>
            <a:endParaRPr sz="4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Research Questions and Objectives</a:t>
            </a:r>
            <a:endParaRPr/>
          </a:p>
        </p:txBody>
      </p:sp>
      <p:sp>
        <p:nvSpPr>
          <p:cNvPr id="82" name="Google Shape;82;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lnSpcReduction="10000"/>
          </a:bodyPr>
          <a:lstStyle/>
          <a:p>
            <a:pPr indent="-374650" lvl="0" marL="457200" rtl="0" algn="l">
              <a:spcBef>
                <a:spcPts val="0"/>
              </a:spcBef>
              <a:spcAft>
                <a:spcPts val="0"/>
              </a:spcAft>
              <a:buSzPts val="2300"/>
              <a:buChar char="●"/>
            </a:pPr>
            <a:r>
              <a:rPr lang="en" sz="2300"/>
              <a:t>Primary question: How do imputation choices affect estimate accuracy and downstream prediction in clinical datasets?</a:t>
            </a:r>
            <a:endParaRPr sz="2300"/>
          </a:p>
          <a:p>
            <a:pPr indent="0" lvl="0" marL="0" rtl="0" algn="l">
              <a:spcBef>
                <a:spcPts val="1200"/>
              </a:spcBef>
              <a:spcAft>
                <a:spcPts val="0"/>
              </a:spcAft>
              <a:buNone/>
            </a:pPr>
            <a:r>
              <a:t/>
            </a:r>
            <a:endParaRPr sz="2300"/>
          </a:p>
          <a:p>
            <a:pPr indent="-374650" lvl="0" marL="457200" rtl="0" algn="l">
              <a:spcBef>
                <a:spcPts val="1200"/>
              </a:spcBef>
              <a:spcAft>
                <a:spcPts val="0"/>
              </a:spcAft>
              <a:buSzPts val="2300"/>
              <a:buChar char="●"/>
            </a:pPr>
            <a:r>
              <a:rPr lang="en" sz="2300"/>
              <a:t>Secondary questions: How do imputation methods affect variable types (continuous/categorical)? Which methods are practical for health settings?</a:t>
            </a:r>
            <a:endParaRPr sz="2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Missing Data Mechanisms: MCAR, MAR, MNAR</a:t>
            </a:r>
            <a:endParaRPr/>
          </a:p>
        </p:txBody>
      </p:sp>
      <p:sp>
        <p:nvSpPr>
          <p:cNvPr id="88" name="Google Shape;88;p17"/>
          <p:cNvSpPr txBox="1"/>
          <p:nvPr>
            <p:ph idx="1" type="body"/>
          </p:nvPr>
        </p:nvSpPr>
        <p:spPr>
          <a:xfrm>
            <a:off x="311700" y="1233600"/>
            <a:ext cx="8832300" cy="39099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MCAR </a:t>
            </a:r>
            <a:r>
              <a:rPr lang="en"/>
              <a:t>- Missing Completely at Random</a:t>
            </a:r>
            <a:endParaRPr/>
          </a:p>
          <a:p>
            <a:pPr indent="-342900" lvl="0" marL="457200" rtl="0" algn="l">
              <a:spcBef>
                <a:spcPts val="1200"/>
              </a:spcBef>
              <a:spcAft>
                <a:spcPts val="0"/>
              </a:spcAft>
              <a:buSzPts val="1800"/>
              <a:buChar char="-"/>
            </a:pPr>
            <a:r>
              <a:rPr lang="en"/>
              <a:t>Missingness is unrelated to any variable </a:t>
            </a:r>
            <a:endParaRPr/>
          </a:p>
          <a:p>
            <a:pPr indent="-342900" lvl="0" marL="457200" rtl="0" algn="l">
              <a:spcBef>
                <a:spcPts val="0"/>
              </a:spcBef>
              <a:spcAft>
                <a:spcPts val="0"/>
              </a:spcAft>
              <a:buSzPts val="1800"/>
              <a:buChar char="-"/>
            </a:pPr>
            <a:r>
              <a:rPr lang="en"/>
              <a:t>No </a:t>
            </a:r>
            <a:r>
              <a:rPr lang="en"/>
              <a:t>systematic</a:t>
            </a:r>
            <a:r>
              <a:rPr lang="en"/>
              <a:t> pattern </a:t>
            </a:r>
            <a:endParaRPr/>
          </a:p>
          <a:p>
            <a:pPr indent="-342900" lvl="0" marL="457200" rtl="0" algn="l">
              <a:spcBef>
                <a:spcPts val="0"/>
              </a:spcBef>
              <a:spcAft>
                <a:spcPts val="0"/>
              </a:spcAft>
              <a:buSzPts val="1800"/>
              <a:buChar char="-"/>
            </a:pPr>
            <a:r>
              <a:rPr lang="en"/>
              <a:t>Safest assumption; rare in practice</a:t>
            </a:r>
            <a:endParaRPr/>
          </a:p>
          <a:p>
            <a:pPr indent="0" lvl="0" marL="0" rtl="0" algn="l">
              <a:spcBef>
                <a:spcPts val="1200"/>
              </a:spcBef>
              <a:spcAft>
                <a:spcPts val="0"/>
              </a:spcAft>
              <a:buNone/>
            </a:pPr>
            <a:r>
              <a:rPr b="1" lang="en"/>
              <a:t>MAR </a:t>
            </a:r>
            <a:r>
              <a:rPr lang="en"/>
              <a:t>- Missing at Random</a:t>
            </a:r>
            <a:endParaRPr/>
          </a:p>
          <a:p>
            <a:pPr indent="-342900" lvl="0" marL="457200" rtl="0" algn="l">
              <a:spcBef>
                <a:spcPts val="1200"/>
              </a:spcBef>
              <a:spcAft>
                <a:spcPts val="0"/>
              </a:spcAft>
              <a:buSzPts val="1800"/>
              <a:buChar char="-"/>
            </a:pPr>
            <a:r>
              <a:rPr lang="en"/>
              <a:t>Missingness depends on observed variables</a:t>
            </a:r>
            <a:endParaRPr/>
          </a:p>
          <a:p>
            <a:pPr indent="-342900" lvl="0" marL="457200" rtl="0" algn="l">
              <a:spcBef>
                <a:spcPts val="0"/>
              </a:spcBef>
              <a:spcAft>
                <a:spcPts val="0"/>
              </a:spcAft>
              <a:buSzPts val="1800"/>
              <a:buChar char="-"/>
            </a:pPr>
            <a:r>
              <a:rPr lang="en"/>
              <a:t>Can be handled </a:t>
            </a:r>
            <a:r>
              <a:rPr lang="en"/>
              <a:t>effectively</a:t>
            </a:r>
            <a:r>
              <a:rPr lang="en"/>
              <a:t> with imputation models</a:t>
            </a:r>
            <a:endParaRPr/>
          </a:p>
          <a:p>
            <a:pPr indent="0" lvl="0" marL="0" rtl="0" algn="l">
              <a:spcBef>
                <a:spcPts val="1200"/>
              </a:spcBef>
              <a:spcAft>
                <a:spcPts val="0"/>
              </a:spcAft>
              <a:buNone/>
            </a:pPr>
            <a:r>
              <a:rPr b="1" lang="en"/>
              <a:t>MNAR </a:t>
            </a:r>
            <a:r>
              <a:rPr lang="en"/>
              <a:t>- Missing Not at Random</a:t>
            </a:r>
            <a:endParaRPr/>
          </a:p>
          <a:p>
            <a:pPr indent="-342900" lvl="0" marL="457200" rtl="0" algn="l">
              <a:spcBef>
                <a:spcPts val="1200"/>
              </a:spcBef>
              <a:spcAft>
                <a:spcPts val="0"/>
              </a:spcAft>
              <a:buSzPts val="1800"/>
              <a:buChar char="-"/>
            </a:pPr>
            <a:r>
              <a:rPr lang="en"/>
              <a:t>Missingness depends on unobserved or missing values</a:t>
            </a:r>
            <a:endParaRPr/>
          </a:p>
          <a:p>
            <a:pPr indent="-342900" lvl="0" marL="457200" rtl="0" algn="l">
              <a:spcBef>
                <a:spcPts val="0"/>
              </a:spcBef>
              <a:spcAft>
                <a:spcPts val="0"/>
              </a:spcAft>
              <a:buSzPts val="1800"/>
              <a:buChar char="-"/>
            </a:pPr>
            <a:r>
              <a:rPr lang="en"/>
              <a:t>Hardest to model; requires assumptions or sensitivity analysis </a:t>
            </a:r>
            <a:endParaRPr/>
          </a:p>
        </p:txBody>
      </p:sp>
      <p:sp>
        <p:nvSpPr>
          <p:cNvPr id="89" name="Google Shape;89;p17"/>
          <p:cNvSpPr txBox="1"/>
          <p:nvPr/>
        </p:nvSpPr>
        <p:spPr>
          <a:xfrm>
            <a:off x="5940175" y="1470800"/>
            <a:ext cx="2941500" cy="695400"/>
          </a:xfrm>
          <a:prstGeom prst="rect">
            <a:avLst/>
          </a:prstGeom>
          <a:solidFill>
            <a:srgbClr val="D0E0E3"/>
          </a:solid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NOTE: Data mechanism guides </a:t>
            </a:r>
            <a:r>
              <a:rPr lang="en" sz="1800">
                <a:solidFill>
                  <a:schemeClr val="dk2"/>
                </a:solidFill>
              </a:rPr>
              <a:t>imputation</a:t>
            </a:r>
            <a:r>
              <a:rPr lang="en" sz="1800">
                <a:solidFill>
                  <a:schemeClr val="dk2"/>
                </a:solidFill>
              </a:rPr>
              <a:t> strategy </a:t>
            </a:r>
            <a:endParaRPr sz="1800">
              <a:solidFill>
                <a:schemeClr val="dk2"/>
              </a:solidFill>
            </a:endParaRPr>
          </a:p>
        </p:txBody>
      </p:sp>
      <p:cxnSp>
        <p:nvCxnSpPr>
          <p:cNvPr id="90" name="Google Shape;90;p17"/>
          <p:cNvCxnSpPr/>
          <p:nvPr/>
        </p:nvCxnSpPr>
        <p:spPr>
          <a:xfrm>
            <a:off x="178750" y="2709325"/>
            <a:ext cx="5761500" cy="0"/>
          </a:xfrm>
          <a:prstGeom prst="straightConnector1">
            <a:avLst/>
          </a:prstGeom>
          <a:noFill/>
          <a:ln cap="flat" cmpd="sng" w="28575">
            <a:solidFill>
              <a:schemeClr val="accent2"/>
            </a:solidFill>
            <a:prstDash val="solid"/>
            <a:round/>
            <a:headEnd len="med" w="med" type="none"/>
            <a:tailEnd len="med" w="med" type="none"/>
          </a:ln>
        </p:spPr>
      </p:cxnSp>
      <p:cxnSp>
        <p:nvCxnSpPr>
          <p:cNvPr id="91" name="Google Shape;91;p17"/>
          <p:cNvCxnSpPr/>
          <p:nvPr/>
        </p:nvCxnSpPr>
        <p:spPr>
          <a:xfrm>
            <a:off x="178750" y="3873025"/>
            <a:ext cx="5761500" cy="0"/>
          </a:xfrm>
          <a:prstGeom prst="straightConnector1">
            <a:avLst/>
          </a:prstGeom>
          <a:noFill/>
          <a:ln cap="flat" cmpd="sng" w="28575">
            <a:solidFill>
              <a:schemeClr val="accent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Imputation</a:t>
            </a:r>
            <a:r>
              <a:rPr lang="en"/>
              <a:t> Strategies Compared</a:t>
            </a:r>
            <a:endParaRPr/>
          </a:p>
        </p:txBody>
      </p:sp>
      <p:sp>
        <p:nvSpPr>
          <p:cNvPr id="97" name="Google Shape;97;p18"/>
          <p:cNvSpPr txBox="1"/>
          <p:nvPr>
            <p:ph idx="1" type="body"/>
          </p:nvPr>
        </p:nvSpPr>
        <p:spPr>
          <a:xfrm>
            <a:off x="387900" y="1489825"/>
            <a:ext cx="8368200" cy="3441900"/>
          </a:xfrm>
          <a:prstGeom prst="rect">
            <a:avLst/>
          </a:prstGeom>
        </p:spPr>
        <p:txBody>
          <a:bodyPr anchorCtr="0" anchor="t" bIns="91425" lIns="91425" spcFirstLastPara="1" rIns="91425" wrap="square" tIns="91425">
            <a:normAutofit fontScale="92500"/>
          </a:bodyPr>
          <a:lstStyle/>
          <a:p>
            <a:pPr indent="-375443" lvl="0" marL="457200" rtl="0" algn="l">
              <a:lnSpc>
                <a:spcPct val="150000"/>
              </a:lnSpc>
              <a:spcBef>
                <a:spcPts val="0"/>
              </a:spcBef>
              <a:spcAft>
                <a:spcPts val="0"/>
              </a:spcAft>
              <a:buSzPct val="100000"/>
              <a:buChar char="●"/>
            </a:pPr>
            <a:r>
              <a:rPr lang="en" sz="2500"/>
              <a:t>Median Imputation</a:t>
            </a:r>
            <a:endParaRPr sz="2500"/>
          </a:p>
          <a:p>
            <a:pPr indent="-375443" lvl="0" marL="457200" rtl="0" algn="l">
              <a:lnSpc>
                <a:spcPct val="150000"/>
              </a:lnSpc>
              <a:spcBef>
                <a:spcPts val="0"/>
              </a:spcBef>
              <a:spcAft>
                <a:spcPts val="0"/>
              </a:spcAft>
              <a:buSzPct val="100000"/>
              <a:buChar char="●"/>
            </a:pPr>
            <a:r>
              <a:rPr lang="en" sz="2500"/>
              <a:t>MICE (Multiple Imputation by Chained Equations)</a:t>
            </a:r>
            <a:endParaRPr sz="2500"/>
          </a:p>
          <a:p>
            <a:pPr indent="-375443" lvl="0" marL="457200" rtl="0" algn="l">
              <a:lnSpc>
                <a:spcPct val="150000"/>
              </a:lnSpc>
              <a:spcBef>
                <a:spcPts val="0"/>
              </a:spcBef>
              <a:spcAft>
                <a:spcPts val="0"/>
              </a:spcAft>
              <a:buSzPct val="100000"/>
              <a:buChar char="●"/>
            </a:pPr>
            <a:r>
              <a:rPr lang="en" sz="2500"/>
              <a:t>MissForest (Random Forest-based)</a:t>
            </a:r>
            <a:endParaRPr sz="2500"/>
          </a:p>
          <a:p>
            <a:pPr indent="-375443" lvl="0" marL="457200" rtl="0" algn="l">
              <a:lnSpc>
                <a:spcPct val="150000"/>
              </a:lnSpc>
              <a:spcBef>
                <a:spcPts val="0"/>
              </a:spcBef>
              <a:spcAft>
                <a:spcPts val="0"/>
              </a:spcAft>
              <a:buSzPct val="100000"/>
              <a:buChar char="●"/>
            </a:pPr>
            <a:r>
              <a:rPr lang="en" sz="2500"/>
              <a:t>GAIN (Generative Adversarial Imputation Network)</a:t>
            </a:r>
            <a:endParaRPr sz="2500"/>
          </a:p>
          <a:p>
            <a:pPr indent="-375443" lvl="0" marL="457200" rtl="0" algn="l">
              <a:lnSpc>
                <a:spcPct val="150000"/>
              </a:lnSpc>
              <a:spcBef>
                <a:spcPts val="0"/>
              </a:spcBef>
              <a:spcAft>
                <a:spcPts val="0"/>
              </a:spcAft>
              <a:buSzPct val="100000"/>
              <a:buChar char="●"/>
            </a:pPr>
            <a:r>
              <a:rPr lang="en" sz="2500"/>
              <a:t>EGAIN (Enhanced Gain)</a:t>
            </a:r>
            <a:endParaRPr sz="2500"/>
          </a:p>
          <a:p>
            <a:pPr indent="-375443" lvl="0" marL="457200" rtl="0" algn="l">
              <a:lnSpc>
                <a:spcPct val="150000"/>
              </a:lnSpc>
              <a:spcBef>
                <a:spcPts val="0"/>
              </a:spcBef>
              <a:spcAft>
                <a:spcPts val="0"/>
              </a:spcAft>
              <a:buSzPct val="100000"/>
              <a:buChar char="●"/>
            </a:pPr>
            <a:r>
              <a:rPr lang="en" sz="2500"/>
              <a:t>MIWAE (Missing-data Importance Weighted Autoencoder)</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 of Methods (1)</a:t>
            </a:r>
            <a:endParaRPr/>
          </a:p>
        </p:txBody>
      </p:sp>
      <p:sp>
        <p:nvSpPr>
          <p:cNvPr id="103" name="Google Shape;103;p19"/>
          <p:cNvSpPr txBox="1"/>
          <p:nvPr>
            <p:ph idx="1" type="body"/>
          </p:nvPr>
        </p:nvSpPr>
        <p:spPr>
          <a:xfrm>
            <a:off x="4756200" y="1383375"/>
            <a:ext cx="3999900" cy="3416400"/>
          </a:xfrm>
          <a:prstGeom prst="rect">
            <a:avLst/>
          </a:prstGeom>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Median Imputation</a:t>
            </a:r>
            <a:endParaRPr sz="1800"/>
          </a:p>
          <a:p>
            <a:pPr indent="-342900" lvl="0" marL="457200" rtl="0" algn="l">
              <a:spcBef>
                <a:spcPts val="1200"/>
              </a:spcBef>
              <a:spcAft>
                <a:spcPts val="0"/>
              </a:spcAft>
              <a:buSzPts val="1800"/>
              <a:buChar char="-"/>
            </a:pPr>
            <a:r>
              <a:rPr lang="en" sz="1800"/>
              <a:t>Replaces missing values with the median of each variable</a:t>
            </a:r>
            <a:endParaRPr sz="1800"/>
          </a:p>
          <a:p>
            <a:pPr indent="-342900" lvl="0" marL="457200" rtl="0" algn="l">
              <a:spcBef>
                <a:spcPts val="0"/>
              </a:spcBef>
              <a:spcAft>
                <a:spcPts val="0"/>
              </a:spcAft>
              <a:buSzPts val="1800"/>
              <a:buChar char="-"/>
            </a:pPr>
            <a:r>
              <a:rPr lang="en" sz="1800"/>
              <a:t>Simple, fast, deterministic</a:t>
            </a:r>
            <a:endParaRPr sz="1800"/>
          </a:p>
          <a:p>
            <a:pPr indent="-342900" lvl="0" marL="457200" rtl="0" algn="l">
              <a:spcBef>
                <a:spcPts val="0"/>
              </a:spcBef>
              <a:spcAft>
                <a:spcPts val="0"/>
              </a:spcAft>
              <a:buSzPts val="1800"/>
              <a:buChar char="-"/>
            </a:pPr>
            <a:r>
              <a:rPr lang="en" sz="1800"/>
              <a:t>Resistant to outliers</a:t>
            </a:r>
            <a:endParaRPr sz="1800"/>
          </a:p>
          <a:p>
            <a:pPr indent="-342900" lvl="0" marL="457200" rtl="0" algn="l">
              <a:spcBef>
                <a:spcPts val="0"/>
              </a:spcBef>
              <a:spcAft>
                <a:spcPts val="0"/>
              </a:spcAft>
              <a:buSzPts val="1800"/>
              <a:buChar char="-"/>
            </a:pPr>
            <a:r>
              <a:rPr lang="en" sz="1800"/>
              <a:t>Does not preserve variable relationships or variance</a:t>
            </a:r>
            <a:endParaRPr sz="1800"/>
          </a:p>
          <a:p>
            <a:pPr indent="-342900" lvl="0" marL="457200" rtl="0" algn="l">
              <a:spcBef>
                <a:spcPts val="0"/>
              </a:spcBef>
              <a:spcAft>
                <a:spcPts val="0"/>
              </a:spcAft>
              <a:buSzPts val="1800"/>
              <a:buChar char="-"/>
            </a:pPr>
            <a:r>
              <a:rPr lang="en" sz="1800"/>
              <a:t>Used as a baseline comparison</a:t>
            </a:r>
            <a:endParaRPr sz="1800"/>
          </a:p>
        </p:txBody>
      </p:sp>
      <p:sp>
        <p:nvSpPr>
          <p:cNvPr id="104" name="Google Shape;104;p19"/>
          <p:cNvSpPr txBox="1"/>
          <p:nvPr>
            <p:ph idx="1" type="body"/>
          </p:nvPr>
        </p:nvSpPr>
        <p:spPr>
          <a:xfrm>
            <a:off x="152875" y="1383375"/>
            <a:ext cx="3999900" cy="3416400"/>
          </a:xfrm>
          <a:prstGeom prst="rect">
            <a:avLst/>
          </a:prstGeom>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Case Deletion*</a:t>
            </a:r>
            <a:endParaRPr sz="1800"/>
          </a:p>
          <a:p>
            <a:pPr indent="-342900" lvl="0" marL="457200" rtl="0" algn="l">
              <a:spcBef>
                <a:spcPts val="1200"/>
              </a:spcBef>
              <a:spcAft>
                <a:spcPts val="0"/>
              </a:spcAft>
              <a:buSzPts val="1800"/>
              <a:buChar char="-"/>
            </a:pPr>
            <a:r>
              <a:rPr lang="en" sz="1800"/>
              <a:t>Removes rows with missing values (listwise)</a:t>
            </a:r>
            <a:endParaRPr sz="1800"/>
          </a:p>
          <a:p>
            <a:pPr indent="-342900" lvl="0" marL="457200" rtl="0" algn="l">
              <a:spcBef>
                <a:spcPts val="0"/>
              </a:spcBef>
              <a:spcAft>
                <a:spcPts val="0"/>
              </a:spcAft>
              <a:buSzPts val="1800"/>
              <a:buChar char="-"/>
            </a:pPr>
            <a:r>
              <a:rPr lang="en" sz="1800"/>
              <a:t>Uses available pairs for correlations (pairwise)</a:t>
            </a:r>
            <a:endParaRPr sz="1800"/>
          </a:p>
          <a:p>
            <a:pPr indent="-342900" lvl="0" marL="457200" rtl="0" algn="l">
              <a:spcBef>
                <a:spcPts val="0"/>
              </a:spcBef>
              <a:spcAft>
                <a:spcPts val="0"/>
              </a:spcAft>
              <a:buSzPts val="1800"/>
              <a:buChar char="-"/>
            </a:pPr>
            <a:r>
              <a:rPr lang="en" sz="1800"/>
              <a:t>Valid only under MCAR </a:t>
            </a:r>
            <a:endParaRPr sz="1800"/>
          </a:p>
          <a:p>
            <a:pPr indent="-342900" lvl="0" marL="457200" rtl="0" algn="l">
              <a:spcBef>
                <a:spcPts val="0"/>
              </a:spcBef>
              <a:spcAft>
                <a:spcPts val="0"/>
              </a:spcAft>
              <a:buSzPts val="1800"/>
              <a:buChar char="-"/>
            </a:pPr>
            <a:r>
              <a:rPr lang="en" sz="1800"/>
              <a:t>Simple and widely used but discards data</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 of Methods (2)</a:t>
            </a:r>
            <a:endParaRPr/>
          </a:p>
        </p:txBody>
      </p:sp>
      <p:sp>
        <p:nvSpPr>
          <p:cNvPr id="110" name="Google Shape;110;p20"/>
          <p:cNvSpPr txBox="1"/>
          <p:nvPr>
            <p:ph idx="1" type="body"/>
          </p:nvPr>
        </p:nvSpPr>
        <p:spPr>
          <a:xfrm>
            <a:off x="327100" y="1351675"/>
            <a:ext cx="4153200" cy="3730200"/>
          </a:xfrm>
          <a:prstGeom prst="rect">
            <a:avLst/>
          </a:prstGeom>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900"/>
              <a:t>MICE</a:t>
            </a:r>
            <a:endParaRPr sz="1900"/>
          </a:p>
          <a:p>
            <a:pPr indent="-349250" lvl="0" marL="457200" rtl="0" algn="l">
              <a:spcBef>
                <a:spcPts val="1200"/>
              </a:spcBef>
              <a:spcAft>
                <a:spcPts val="0"/>
              </a:spcAft>
              <a:buSzPts val="1900"/>
              <a:buChar char="-"/>
            </a:pPr>
            <a:r>
              <a:rPr lang="en" sz="1900"/>
              <a:t>Iterative, model-based imputation</a:t>
            </a:r>
            <a:endParaRPr sz="1900"/>
          </a:p>
          <a:p>
            <a:pPr indent="-349250" lvl="0" marL="457200" rtl="0" algn="l">
              <a:spcBef>
                <a:spcPts val="0"/>
              </a:spcBef>
              <a:spcAft>
                <a:spcPts val="0"/>
              </a:spcAft>
              <a:buSzPts val="1900"/>
              <a:buChar char="-"/>
            </a:pPr>
            <a:r>
              <a:rPr lang="en" sz="1900"/>
              <a:t>Fits a predictive model for each variable with missingness</a:t>
            </a:r>
            <a:endParaRPr sz="1900"/>
          </a:p>
          <a:p>
            <a:pPr indent="-349250" lvl="0" marL="457200" rtl="0" algn="l">
              <a:spcBef>
                <a:spcPts val="0"/>
              </a:spcBef>
              <a:spcAft>
                <a:spcPts val="0"/>
              </a:spcAft>
              <a:buSzPts val="1900"/>
              <a:buChar char="-"/>
            </a:pPr>
            <a:r>
              <a:rPr lang="en" sz="1900"/>
              <a:t>Generates multiple plausible datasets (</a:t>
            </a:r>
            <a:r>
              <a:rPr i="1" lang="en" sz="1900"/>
              <a:t>m</a:t>
            </a:r>
            <a:r>
              <a:rPr lang="en" sz="1900"/>
              <a:t> imputations)</a:t>
            </a:r>
            <a:endParaRPr sz="1900"/>
          </a:p>
          <a:p>
            <a:pPr indent="-349250" lvl="0" marL="457200" rtl="0" algn="l">
              <a:spcBef>
                <a:spcPts val="0"/>
              </a:spcBef>
              <a:spcAft>
                <a:spcPts val="0"/>
              </a:spcAft>
              <a:buSzPts val="1900"/>
              <a:buChar char="-"/>
            </a:pPr>
            <a:r>
              <a:rPr lang="en" sz="1900"/>
              <a:t>Captures multivariate relationships</a:t>
            </a:r>
            <a:endParaRPr sz="1900"/>
          </a:p>
          <a:p>
            <a:pPr indent="-349250" lvl="0" marL="457200" rtl="0" algn="l">
              <a:spcBef>
                <a:spcPts val="0"/>
              </a:spcBef>
              <a:spcAft>
                <a:spcPts val="0"/>
              </a:spcAft>
              <a:buSzPts val="1900"/>
              <a:buChar char="-"/>
            </a:pPr>
            <a:r>
              <a:rPr lang="en" sz="1900"/>
              <a:t>Strong performance under MAR</a:t>
            </a:r>
            <a:endParaRPr sz="1900"/>
          </a:p>
        </p:txBody>
      </p:sp>
      <p:sp>
        <p:nvSpPr>
          <p:cNvPr id="111" name="Google Shape;111;p20"/>
          <p:cNvSpPr txBox="1"/>
          <p:nvPr>
            <p:ph idx="1" type="body"/>
          </p:nvPr>
        </p:nvSpPr>
        <p:spPr>
          <a:xfrm>
            <a:off x="4756200" y="1351675"/>
            <a:ext cx="4077000" cy="3730200"/>
          </a:xfrm>
          <a:prstGeom prst="rect">
            <a:avLst/>
          </a:prstGeom>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MissForest</a:t>
            </a:r>
            <a:endParaRPr sz="1800"/>
          </a:p>
          <a:p>
            <a:pPr indent="-342900" lvl="0" marL="457200" rtl="0" algn="l">
              <a:spcBef>
                <a:spcPts val="1200"/>
              </a:spcBef>
              <a:spcAft>
                <a:spcPts val="0"/>
              </a:spcAft>
              <a:buSzPts val="1800"/>
              <a:buChar char="-"/>
            </a:pPr>
            <a:r>
              <a:rPr lang="en" sz="1800"/>
              <a:t>Uses Random Forests to predict missing values</a:t>
            </a:r>
            <a:endParaRPr sz="1800"/>
          </a:p>
          <a:p>
            <a:pPr indent="-342900" lvl="0" marL="457200" rtl="0" algn="l">
              <a:spcBef>
                <a:spcPts val="0"/>
              </a:spcBef>
              <a:spcAft>
                <a:spcPts val="0"/>
              </a:spcAft>
              <a:buSzPts val="1800"/>
              <a:buChar char="-"/>
            </a:pPr>
            <a:r>
              <a:rPr lang="en" sz="1800"/>
              <a:t>Handles nonlinearities and interactions automatically</a:t>
            </a:r>
            <a:endParaRPr sz="1800"/>
          </a:p>
          <a:p>
            <a:pPr indent="-342900" lvl="0" marL="457200" rtl="0" algn="l">
              <a:spcBef>
                <a:spcPts val="0"/>
              </a:spcBef>
              <a:spcAft>
                <a:spcPts val="0"/>
              </a:spcAft>
              <a:buSzPts val="1800"/>
              <a:buChar char="-"/>
            </a:pPr>
            <a:r>
              <a:rPr lang="en" sz="1800"/>
              <a:t>Works well with mixed variable types</a:t>
            </a:r>
            <a:endParaRPr sz="1800"/>
          </a:p>
          <a:p>
            <a:pPr indent="-342900" lvl="0" marL="457200" rtl="0" algn="l">
              <a:spcBef>
                <a:spcPts val="0"/>
              </a:spcBef>
              <a:spcAft>
                <a:spcPts val="0"/>
              </a:spcAft>
              <a:buSzPts val="1800"/>
              <a:buChar char="-"/>
            </a:pPr>
            <a:r>
              <a:rPr lang="en" sz="1800"/>
              <a:t>Iterative: refines predictions until convergence</a:t>
            </a:r>
            <a:endParaRPr sz="1800"/>
          </a:p>
          <a:p>
            <a:pPr indent="-342900" lvl="0" marL="457200" rtl="0" algn="l">
              <a:spcBef>
                <a:spcPts val="0"/>
              </a:spcBef>
              <a:spcAft>
                <a:spcPts val="0"/>
              </a:spcAft>
              <a:buSzPts val="1800"/>
              <a:buChar char="-"/>
            </a:pPr>
            <a:r>
              <a:rPr lang="en" sz="1800"/>
              <a:t>Often high performance with minimal tuning</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Overview of Methods (3)</a:t>
            </a:r>
            <a:endParaRPr/>
          </a:p>
        </p:txBody>
      </p:sp>
      <p:sp>
        <p:nvSpPr>
          <p:cNvPr id="117" name="Google Shape;117;p21"/>
          <p:cNvSpPr txBox="1"/>
          <p:nvPr>
            <p:ph idx="2" type="body"/>
          </p:nvPr>
        </p:nvSpPr>
        <p:spPr>
          <a:xfrm>
            <a:off x="323450" y="1364925"/>
            <a:ext cx="3999900" cy="3568500"/>
          </a:xfrm>
          <a:prstGeom prst="rect">
            <a:avLst/>
          </a:prstGeom>
          <a:ln cap="flat" cmpd="sng" w="28575">
            <a:solidFill>
              <a:schemeClr val="accent2"/>
            </a:solidFill>
            <a:prstDash val="solid"/>
            <a:round/>
            <a:headEnd len="sm" w="sm" type="none"/>
            <a:tailEnd len="sm" w="sm" type="none"/>
          </a:ln>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sz="1700"/>
              <a:t>GAIN</a:t>
            </a:r>
            <a:endParaRPr sz="1700"/>
          </a:p>
          <a:p>
            <a:pPr indent="-336550" lvl="0" marL="457200" rtl="0" algn="l">
              <a:spcBef>
                <a:spcPts val="1200"/>
              </a:spcBef>
              <a:spcAft>
                <a:spcPts val="0"/>
              </a:spcAft>
              <a:buSzPts val="1700"/>
              <a:buChar char="-"/>
            </a:pPr>
            <a:r>
              <a:rPr lang="en" sz="1700"/>
              <a:t>GAN-based model that learns the data distribution </a:t>
            </a:r>
            <a:endParaRPr sz="1700"/>
          </a:p>
          <a:p>
            <a:pPr indent="-336550" lvl="0" marL="457200" rtl="0" algn="l">
              <a:spcBef>
                <a:spcPts val="0"/>
              </a:spcBef>
              <a:spcAft>
                <a:spcPts val="0"/>
              </a:spcAft>
              <a:buSzPts val="1700"/>
              <a:buChar char="-"/>
            </a:pPr>
            <a:r>
              <a:rPr lang="en" sz="1700"/>
              <a:t>Generator imputes missing values</a:t>
            </a:r>
            <a:endParaRPr sz="1700"/>
          </a:p>
          <a:p>
            <a:pPr indent="-336550" lvl="0" marL="457200" rtl="0" algn="l">
              <a:spcBef>
                <a:spcPts val="0"/>
              </a:spcBef>
              <a:spcAft>
                <a:spcPts val="0"/>
              </a:spcAft>
              <a:buSzPts val="1700"/>
              <a:buChar char="-"/>
            </a:pPr>
            <a:r>
              <a:rPr lang="en" sz="1700"/>
              <a:t>Discriminator distinguishes real vs. imputed values</a:t>
            </a:r>
            <a:endParaRPr sz="1700"/>
          </a:p>
          <a:p>
            <a:pPr indent="-336550" lvl="0" marL="457200" rtl="0" algn="l">
              <a:spcBef>
                <a:spcPts val="0"/>
              </a:spcBef>
              <a:spcAft>
                <a:spcPts val="0"/>
              </a:spcAft>
              <a:buSzPts val="1700"/>
              <a:buChar char="-"/>
            </a:pPr>
            <a:r>
              <a:rPr lang="en" sz="1700"/>
              <a:t>Masks guide the discriminator to focus on missing areas</a:t>
            </a:r>
            <a:endParaRPr sz="1700"/>
          </a:p>
          <a:p>
            <a:pPr indent="-336550" lvl="0" marL="457200" rtl="0" algn="l">
              <a:spcBef>
                <a:spcPts val="0"/>
              </a:spcBef>
              <a:spcAft>
                <a:spcPts val="0"/>
              </a:spcAft>
              <a:buSzPts val="1700"/>
              <a:buChar char="-"/>
            </a:pPr>
            <a:r>
              <a:rPr lang="en" sz="1700"/>
              <a:t>Strong performance when data has complex structure</a:t>
            </a:r>
            <a:endParaRPr sz="1700"/>
          </a:p>
        </p:txBody>
      </p:sp>
      <p:sp>
        <p:nvSpPr>
          <p:cNvPr id="118" name="Google Shape;118;p21"/>
          <p:cNvSpPr txBox="1"/>
          <p:nvPr>
            <p:ph idx="1" type="body"/>
          </p:nvPr>
        </p:nvSpPr>
        <p:spPr>
          <a:xfrm>
            <a:off x="4668375" y="1218400"/>
            <a:ext cx="3999900" cy="3714900"/>
          </a:xfrm>
          <a:prstGeom prst="rect">
            <a:avLst/>
          </a:prstGeom>
          <a:ln cap="flat" cmpd="sng" w="2857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t>EGAIN</a:t>
            </a:r>
            <a:endParaRPr sz="1600"/>
          </a:p>
          <a:p>
            <a:pPr indent="-330200" lvl="0" marL="457200" rtl="0" algn="l">
              <a:spcBef>
                <a:spcPts val="1200"/>
              </a:spcBef>
              <a:spcAft>
                <a:spcPts val="0"/>
              </a:spcAft>
              <a:buSzPts val="1600"/>
              <a:buChar char="-"/>
            </a:pPr>
            <a:r>
              <a:rPr lang="en" sz="1600"/>
              <a:t>Extension of GAIN with additional regularization</a:t>
            </a:r>
            <a:endParaRPr sz="1600"/>
          </a:p>
          <a:p>
            <a:pPr indent="-330200" lvl="0" marL="457200" rtl="0" algn="l">
              <a:spcBef>
                <a:spcPts val="0"/>
              </a:spcBef>
              <a:spcAft>
                <a:spcPts val="0"/>
              </a:spcAft>
              <a:buSzPts val="1600"/>
              <a:buChar char="-"/>
            </a:pPr>
            <a:r>
              <a:rPr lang="en" sz="1600"/>
              <a:t>Stabilizes adversarial training and reduces mode collapse</a:t>
            </a:r>
            <a:endParaRPr sz="1600"/>
          </a:p>
          <a:p>
            <a:pPr indent="-330200" lvl="0" marL="457200" rtl="0" algn="l">
              <a:spcBef>
                <a:spcPts val="0"/>
              </a:spcBef>
              <a:spcAft>
                <a:spcPts val="0"/>
              </a:spcAft>
              <a:buSzPts val="1600"/>
              <a:buChar char="-"/>
            </a:pPr>
            <a:r>
              <a:rPr lang="en" sz="1600"/>
              <a:t>Improves convergence and robustness on high-missingness data</a:t>
            </a:r>
            <a:endParaRPr sz="1600"/>
          </a:p>
          <a:p>
            <a:pPr indent="-330200" lvl="0" marL="457200" rtl="0" algn="l">
              <a:spcBef>
                <a:spcPts val="0"/>
              </a:spcBef>
              <a:spcAft>
                <a:spcPts val="0"/>
              </a:spcAft>
              <a:buSzPts val="1600"/>
              <a:buChar char="-"/>
            </a:pPr>
            <a:r>
              <a:rPr lang="en" sz="1600"/>
              <a:t>Produces more reliable imputations than standard GAIN</a:t>
            </a:r>
            <a:endParaRPr sz="1600"/>
          </a:p>
          <a:p>
            <a:pPr indent="-330200" lvl="0" marL="457200" rtl="0" algn="l">
              <a:spcBef>
                <a:spcPts val="0"/>
              </a:spcBef>
              <a:spcAft>
                <a:spcPts val="0"/>
              </a:spcAft>
              <a:buSzPts val="1600"/>
              <a:buChar char="-"/>
            </a:pPr>
            <a:r>
              <a:rPr lang="en" sz="1600"/>
              <a:t>Better handles complex nonlinear relationships</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